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9"/>
  </p:notesMasterIdLst>
  <p:sldIdLst>
    <p:sldId id="256" r:id="rId2"/>
    <p:sldId id="258" r:id="rId3"/>
    <p:sldId id="262" r:id="rId4"/>
    <p:sldId id="308" r:id="rId5"/>
    <p:sldId id="306" r:id="rId6"/>
    <p:sldId id="315" r:id="rId7"/>
    <p:sldId id="318" r:id="rId8"/>
    <p:sldId id="340" r:id="rId9"/>
    <p:sldId id="341" r:id="rId10"/>
    <p:sldId id="312" r:id="rId11"/>
    <p:sldId id="336" r:id="rId12"/>
    <p:sldId id="326" r:id="rId13"/>
    <p:sldId id="311" r:id="rId14"/>
    <p:sldId id="316" r:id="rId15"/>
    <p:sldId id="350" r:id="rId16"/>
    <p:sldId id="327" r:id="rId17"/>
    <p:sldId id="360" r:id="rId18"/>
    <p:sldId id="342" r:id="rId19"/>
    <p:sldId id="349" r:id="rId20"/>
    <p:sldId id="334" r:id="rId21"/>
    <p:sldId id="353" r:id="rId22"/>
    <p:sldId id="343" r:id="rId23"/>
    <p:sldId id="348" r:id="rId24"/>
    <p:sldId id="352" r:id="rId25"/>
    <p:sldId id="357" r:id="rId26"/>
    <p:sldId id="344" r:id="rId27"/>
    <p:sldId id="345" r:id="rId28"/>
    <p:sldId id="351" r:id="rId29"/>
    <p:sldId id="356" r:id="rId30"/>
    <p:sldId id="355" r:id="rId31"/>
    <p:sldId id="347" r:id="rId32"/>
    <p:sldId id="359" r:id="rId33"/>
    <p:sldId id="333" r:id="rId34"/>
    <p:sldId id="313" r:id="rId35"/>
    <p:sldId id="319" r:id="rId36"/>
    <p:sldId id="282" r:id="rId37"/>
    <p:sldId id="280" r:id="rId38"/>
  </p:sldIdLst>
  <p:sldSz cx="9144000" cy="5143500" type="screen16x9"/>
  <p:notesSz cx="6858000" cy="9144000"/>
  <p:embeddedFontLst>
    <p:embeddedFont>
      <p:font typeface="Bebas Neue" panose="020B0600000101010101" charset="0"/>
      <p:regular r:id="rId40"/>
    </p:embeddedFont>
    <p:embeddedFont>
      <p:font typeface="HY신명조" panose="02030600000101010101" pitchFamily="18" charset="-127"/>
      <p:regular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Varela Round" panose="020B0600000101010101" charset="-79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위메프" panose="020B0600000101010101" pitchFamily="50" charset="-127"/>
      <p:regular r:id="rId49"/>
    </p:embeddedFont>
    <p:embeddedFont>
      <p:font typeface="위메프 Bold" panose="020B0600000101010101" pitchFamily="50" charset="-127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466AD-11BA-4A5C-9FE7-9F3DEEEDD161}" v="20" dt="2021-11-02T11:25:17.510"/>
  </p1510:revLst>
</p1510:revInfo>
</file>

<file path=ppt/tableStyles.xml><?xml version="1.0" encoding="utf-8"?>
<a:tblStyleLst xmlns:a="http://schemas.openxmlformats.org/drawingml/2006/main" def="{CBF32D9D-7C79-4607-A406-F4E05B226C07}">
  <a:tblStyle styleId="{CBF32D9D-7C79-4607-A406-F4E05B226C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8" y="-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hyeog.kim@gmail.com" userId="6b7a695f34a64b97" providerId="LiveId" clId="{975466AD-11BA-4A5C-9FE7-9F3DEEEDD161}"/>
    <pc:docChg chg="undo redo custSel addSld modSld sldOrd">
      <pc:chgData name="nahyeog.kim@gmail.com" userId="6b7a695f34a64b97" providerId="LiveId" clId="{975466AD-11BA-4A5C-9FE7-9F3DEEEDD161}" dt="2021-11-02T11:26:58.479" v="264" actId="1035"/>
      <pc:docMkLst>
        <pc:docMk/>
      </pc:docMkLst>
      <pc:sldChg chg="modSp mod">
        <pc:chgData name="nahyeog.kim@gmail.com" userId="6b7a695f34a64b97" providerId="LiveId" clId="{975466AD-11BA-4A5C-9FE7-9F3DEEEDD161}" dt="2021-11-02T09:45:30.870" v="54" actId="1076"/>
        <pc:sldMkLst>
          <pc:docMk/>
          <pc:sldMk cId="0" sldId="258"/>
        </pc:sldMkLst>
        <pc:spChg chg="mod">
          <ac:chgData name="nahyeog.kim@gmail.com" userId="6b7a695f34a64b97" providerId="LiveId" clId="{975466AD-11BA-4A5C-9FE7-9F3DEEEDD161}" dt="2021-11-02T09:45:30.870" v="54" actId="1076"/>
          <ac:spMkLst>
            <pc:docMk/>
            <pc:sldMk cId="0" sldId="258"/>
            <ac:spMk id="7" creationId="{513A42EF-65B7-4246-8DAB-985833594E58}"/>
          </ac:spMkLst>
        </pc:spChg>
        <pc:spChg chg="mod">
          <ac:chgData name="nahyeog.kim@gmail.com" userId="6b7a695f34a64b97" providerId="LiveId" clId="{975466AD-11BA-4A5C-9FE7-9F3DEEEDD161}" dt="2021-11-02T09:45:27.204" v="53" actId="1076"/>
          <ac:spMkLst>
            <pc:docMk/>
            <pc:sldMk cId="0" sldId="258"/>
            <ac:spMk id="447" creationId="{00000000-0000-0000-0000-000000000000}"/>
          </ac:spMkLst>
        </pc:spChg>
      </pc:sldChg>
      <pc:sldChg chg="modSp mod">
        <pc:chgData name="nahyeog.kim@gmail.com" userId="6b7a695f34a64b97" providerId="LiveId" clId="{975466AD-11BA-4A5C-9FE7-9F3DEEEDD161}" dt="2021-11-02T09:45:15.534" v="51" actId="20577"/>
        <pc:sldMkLst>
          <pc:docMk/>
          <pc:sldMk cId="3245665149" sldId="311"/>
        </pc:sldMkLst>
        <pc:spChg chg="mod">
          <ac:chgData name="nahyeog.kim@gmail.com" userId="6b7a695f34a64b97" providerId="LiveId" clId="{975466AD-11BA-4A5C-9FE7-9F3DEEEDD161}" dt="2021-11-02T09:45:15.534" v="51" actId="20577"/>
          <ac:spMkLst>
            <pc:docMk/>
            <pc:sldMk cId="3245665149" sldId="311"/>
            <ac:spMk id="511" creationId="{00000000-0000-0000-0000-000000000000}"/>
          </ac:spMkLst>
        </pc:spChg>
      </pc:sldChg>
      <pc:sldChg chg="modSp mod ord">
        <pc:chgData name="nahyeog.kim@gmail.com" userId="6b7a695f34a64b97" providerId="LiveId" clId="{975466AD-11BA-4A5C-9FE7-9F3DEEEDD161}" dt="2021-11-02T09:45:11.728" v="49" actId="20577"/>
        <pc:sldMkLst>
          <pc:docMk/>
          <pc:sldMk cId="3065061034" sldId="312"/>
        </pc:sldMkLst>
        <pc:spChg chg="mod">
          <ac:chgData name="nahyeog.kim@gmail.com" userId="6b7a695f34a64b97" providerId="LiveId" clId="{975466AD-11BA-4A5C-9FE7-9F3DEEEDD161}" dt="2021-11-02T09:45:11.728" v="49" actId="20577"/>
          <ac:spMkLst>
            <pc:docMk/>
            <pc:sldMk cId="3065061034" sldId="312"/>
            <ac:spMk id="511" creationId="{00000000-0000-0000-0000-000000000000}"/>
          </ac:spMkLst>
        </pc:spChg>
      </pc:sldChg>
      <pc:sldChg chg="modSp mod">
        <pc:chgData name="nahyeog.kim@gmail.com" userId="6b7a695f34a64b97" providerId="LiveId" clId="{975466AD-11BA-4A5C-9FE7-9F3DEEEDD161}" dt="2021-11-02T11:23:24.234" v="217"/>
        <pc:sldMkLst>
          <pc:docMk/>
          <pc:sldMk cId="3306529054" sldId="319"/>
        </pc:sldMkLst>
        <pc:spChg chg="mod">
          <ac:chgData name="nahyeog.kim@gmail.com" userId="6b7a695f34a64b97" providerId="LiveId" clId="{975466AD-11BA-4A5C-9FE7-9F3DEEEDD161}" dt="2021-11-02T11:23:24.234" v="217"/>
          <ac:spMkLst>
            <pc:docMk/>
            <pc:sldMk cId="3306529054" sldId="319"/>
            <ac:spMk id="34" creationId="{F7C93A55-1A64-4D96-941C-3CD7AF93D3E0}"/>
          </ac:spMkLst>
        </pc:spChg>
      </pc:sldChg>
      <pc:sldChg chg="ord">
        <pc:chgData name="nahyeog.kim@gmail.com" userId="6b7a695f34a64b97" providerId="LiveId" clId="{975466AD-11BA-4A5C-9FE7-9F3DEEEDD161}" dt="2021-11-02T09:45:05.277" v="47" actId="20578"/>
        <pc:sldMkLst>
          <pc:docMk/>
          <pc:sldMk cId="3417485989" sldId="326"/>
        </pc:sldMkLst>
      </pc:sldChg>
      <pc:sldChg chg="addSp delSp modSp mod ord">
        <pc:chgData name="nahyeog.kim@gmail.com" userId="6b7a695f34a64b97" providerId="LiveId" clId="{975466AD-11BA-4A5C-9FE7-9F3DEEEDD161}" dt="2021-11-02T11:26:08.900" v="259" actId="478"/>
        <pc:sldMkLst>
          <pc:docMk/>
          <pc:sldMk cId="3987371967" sldId="336"/>
        </pc:sldMkLst>
        <pc:spChg chg="add del mod">
          <ac:chgData name="nahyeog.kim@gmail.com" userId="6b7a695f34a64b97" providerId="LiveId" clId="{975466AD-11BA-4A5C-9FE7-9F3DEEEDD161}" dt="2021-11-02T11:26:08.900" v="259" actId="478"/>
          <ac:spMkLst>
            <pc:docMk/>
            <pc:sldMk cId="3987371967" sldId="336"/>
            <ac:spMk id="2" creationId="{ADCA771E-3308-4BF7-A3C5-04A6A85E7242}"/>
          </ac:spMkLst>
        </pc:spChg>
      </pc:sldChg>
      <pc:sldChg chg="addSp modSp mod">
        <pc:chgData name="nahyeog.kim@gmail.com" userId="6b7a695f34a64b97" providerId="LiveId" clId="{975466AD-11BA-4A5C-9FE7-9F3DEEEDD161}" dt="2021-11-02T11:26:58.479" v="264" actId="1035"/>
        <pc:sldMkLst>
          <pc:docMk/>
          <pc:sldMk cId="2512504667" sldId="345"/>
        </pc:sldMkLst>
        <pc:spChg chg="add mod">
          <ac:chgData name="nahyeog.kim@gmail.com" userId="6b7a695f34a64b97" providerId="LiveId" clId="{975466AD-11BA-4A5C-9FE7-9F3DEEEDD161}" dt="2021-11-02T11:26:58.479" v="264" actId="1035"/>
          <ac:spMkLst>
            <pc:docMk/>
            <pc:sldMk cId="2512504667" sldId="345"/>
            <ac:spMk id="2" creationId="{10FB5458-6643-4D1C-BED5-88A10D4D0988}"/>
          </ac:spMkLst>
        </pc:spChg>
      </pc:sldChg>
      <pc:sldChg chg="addSp delSp modSp add mod">
        <pc:chgData name="nahyeog.kim@gmail.com" userId="6b7a695f34a64b97" providerId="LiveId" clId="{975466AD-11BA-4A5C-9FE7-9F3DEEEDD161}" dt="2021-11-02T11:21:29.353" v="209"/>
        <pc:sldMkLst>
          <pc:docMk/>
          <pc:sldMk cId="2694132853" sldId="360"/>
        </pc:sldMkLst>
        <pc:spChg chg="add mod">
          <ac:chgData name="nahyeog.kim@gmail.com" userId="6b7a695f34a64b97" providerId="LiveId" clId="{975466AD-11BA-4A5C-9FE7-9F3DEEEDD161}" dt="2021-11-02T09:53:03.688" v="190" actId="1076"/>
          <ac:spMkLst>
            <pc:docMk/>
            <pc:sldMk cId="2694132853" sldId="360"/>
            <ac:spMk id="10" creationId="{CD11029B-E7ED-4C7D-9E9E-B55F58A03E89}"/>
          </ac:spMkLst>
        </pc:spChg>
        <pc:spChg chg="add mod">
          <ac:chgData name="nahyeog.kim@gmail.com" userId="6b7a695f34a64b97" providerId="LiveId" clId="{975466AD-11BA-4A5C-9FE7-9F3DEEEDD161}" dt="2021-11-02T09:53:03.688" v="190" actId="1076"/>
          <ac:spMkLst>
            <pc:docMk/>
            <pc:sldMk cId="2694132853" sldId="360"/>
            <ac:spMk id="11" creationId="{AF726980-7CAE-421D-89EE-5AF26CC5A7A9}"/>
          </ac:spMkLst>
        </pc:spChg>
        <pc:spChg chg="add mod">
          <ac:chgData name="nahyeog.kim@gmail.com" userId="6b7a695f34a64b97" providerId="LiveId" clId="{975466AD-11BA-4A5C-9FE7-9F3DEEEDD161}" dt="2021-11-02T09:53:17.968" v="197" actId="1076"/>
          <ac:spMkLst>
            <pc:docMk/>
            <pc:sldMk cId="2694132853" sldId="360"/>
            <ac:spMk id="12" creationId="{B981D24F-EC32-415D-BB8E-EE3094EF3726}"/>
          </ac:spMkLst>
        </pc:spChg>
        <pc:spChg chg="add mod">
          <ac:chgData name="nahyeog.kim@gmail.com" userId="6b7a695f34a64b97" providerId="LiveId" clId="{975466AD-11BA-4A5C-9FE7-9F3DEEEDD161}" dt="2021-11-02T09:53:17.968" v="197" actId="1076"/>
          <ac:spMkLst>
            <pc:docMk/>
            <pc:sldMk cId="2694132853" sldId="360"/>
            <ac:spMk id="13" creationId="{3B465B08-DB3E-4785-B2C6-44023510E70D}"/>
          </ac:spMkLst>
        </pc:spChg>
        <pc:spChg chg="mod">
          <ac:chgData name="nahyeog.kim@gmail.com" userId="6b7a695f34a64b97" providerId="LiveId" clId="{975466AD-11BA-4A5C-9FE7-9F3DEEEDD161}" dt="2021-11-02T11:21:29.353" v="209"/>
          <ac:spMkLst>
            <pc:docMk/>
            <pc:sldMk cId="2694132853" sldId="360"/>
            <ac:spMk id="29" creationId="{C5BD043F-4F34-4EB4-8F6D-6E92B5B66E96}"/>
          </ac:spMkLst>
        </pc:spChg>
        <pc:spChg chg="mod">
          <ac:chgData name="nahyeog.kim@gmail.com" userId="6b7a695f34a64b97" providerId="LiveId" clId="{975466AD-11BA-4A5C-9FE7-9F3DEEEDD161}" dt="2021-11-02T09:49:13.474" v="104" actId="20577"/>
          <ac:spMkLst>
            <pc:docMk/>
            <pc:sldMk cId="2694132853" sldId="360"/>
            <ac:spMk id="30" creationId="{969930FA-AF22-4BCE-894C-BB3FD32901D5}"/>
          </ac:spMkLst>
        </pc:spChg>
        <pc:grpChg chg="del">
          <ac:chgData name="nahyeog.kim@gmail.com" userId="6b7a695f34a64b97" providerId="LiveId" clId="{975466AD-11BA-4A5C-9FE7-9F3DEEEDD161}" dt="2021-11-02T09:46:52.218" v="56" actId="478"/>
          <ac:grpSpMkLst>
            <pc:docMk/>
            <pc:sldMk cId="2694132853" sldId="360"/>
            <ac:grpSpMk id="3" creationId="{0CAEFD7E-268B-40AA-9FEB-C99B2F99532B}"/>
          </ac:grpSpMkLst>
        </pc:grpChg>
        <pc:picChg chg="add mod">
          <ac:chgData name="nahyeog.kim@gmail.com" userId="6b7a695f34a64b97" providerId="LiveId" clId="{975466AD-11BA-4A5C-9FE7-9F3DEEEDD161}" dt="2021-11-02T09:47:45.482" v="71" actId="1076"/>
          <ac:picMkLst>
            <pc:docMk/>
            <pc:sldMk cId="2694132853" sldId="360"/>
            <ac:picMk id="5" creationId="{31766D46-1F3E-422A-9255-06C119CC18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d09e57de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d09e57de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43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361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123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d09e57de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d09e57de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7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943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36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06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445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26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cbf794ed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cbf794ed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75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48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660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61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958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42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1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517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714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51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d09e57de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d09e57de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69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134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926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902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d09e57de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d09e57de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711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497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b164b8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b164b8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de263b0c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de263b0c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0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91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651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9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441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96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D96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914057" y="67463"/>
            <a:ext cx="1137830" cy="861541"/>
            <a:chOff x="2625225" y="855400"/>
            <a:chExt cx="1307700" cy="899687"/>
          </a:xfrm>
        </p:grpSpPr>
        <p:sp>
          <p:nvSpPr>
            <p:cNvPr id="10" name="Google Shape;10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66432" y="1150463"/>
            <a:ext cx="1137830" cy="861541"/>
            <a:chOff x="2625225" y="855400"/>
            <a:chExt cx="1307700" cy="899687"/>
          </a:xfrm>
        </p:grpSpPr>
        <p:sp>
          <p:nvSpPr>
            <p:cNvPr id="13" name="Google Shape;13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16" name="Google Shape;16;p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18" name="Google Shape;18;p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9;p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72975" y="1367705"/>
            <a:ext cx="6798000" cy="18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466375" y="3490382"/>
            <a:ext cx="4211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142632" y="3214726"/>
            <a:ext cx="1137830" cy="861541"/>
            <a:chOff x="2625225" y="855400"/>
            <a:chExt cx="1307700" cy="899687"/>
          </a:xfrm>
        </p:grpSpPr>
        <p:sp>
          <p:nvSpPr>
            <p:cNvPr id="25" name="Google Shape;25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865119" y="3675826"/>
            <a:ext cx="1137830" cy="861541"/>
            <a:chOff x="2625225" y="855400"/>
            <a:chExt cx="1307700" cy="899687"/>
          </a:xfrm>
        </p:grpSpPr>
        <p:sp>
          <p:nvSpPr>
            <p:cNvPr id="28" name="Google Shape;28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24"/>
          <p:cNvGrpSpPr/>
          <p:nvPr/>
        </p:nvGrpSpPr>
        <p:grpSpPr>
          <a:xfrm>
            <a:off x="7865107" y="4106601"/>
            <a:ext cx="1137830" cy="861541"/>
            <a:chOff x="2625225" y="855400"/>
            <a:chExt cx="1307700" cy="899687"/>
          </a:xfrm>
        </p:grpSpPr>
        <p:sp>
          <p:nvSpPr>
            <p:cNvPr id="355" name="Google Shape;355;p2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24"/>
          <p:cNvGrpSpPr/>
          <p:nvPr/>
        </p:nvGrpSpPr>
        <p:grpSpPr>
          <a:xfrm>
            <a:off x="7103119" y="67463"/>
            <a:ext cx="1137830" cy="861541"/>
            <a:chOff x="2625225" y="855400"/>
            <a:chExt cx="1307700" cy="899687"/>
          </a:xfrm>
        </p:grpSpPr>
        <p:sp>
          <p:nvSpPr>
            <p:cNvPr id="358" name="Google Shape;358;p2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24"/>
          <p:cNvGrpSpPr/>
          <p:nvPr/>
        </p:nvGrpSpPr>
        <p:grpSpPr>
          <a:xfrm>
            <a:off x="66432" y="1150463"/>
            <a:ext cx="1137830" cy="861541"/>
            <a:chOff x="2625225" y="855400"/>
            <a:chExt cx="1307700" cy="899687"/>
          </a:xfrm>
        </p:grpSpPr>
        <p:sp>
          <p:nvSpPr>
            <p:cNvPr id="361" name="Google Shape;361;p2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24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64" name="Google Shape;364;p24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24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66" name="Google Shape;366;p24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7" name="Google Shape;367;p24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4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4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0" name="Google Shape;370;p24"/>
          <p:cNvGrpSpPr/>
          <p:nvPr/>
        </p:nvGrpSpPr>
        <p:grpSpPr>
          <a:xfrm>
            <a:off x="66432" y="4182801"/>
            <a:ext cx="1137830" cy="861541"/>
            <a:chOff x="2625225" y="855400"/>
            <a:chExt cx="1307700" cy="899687"/>
          </a:xfrm>
        </p:grpSpPr>
        <p:sp>
          <p:nvSpPr>
            <p:cNvPr id="371" name="Google Shape;371;p2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2854763" y="1901417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title"/>
          </p:nvPr>
        </p:nvSpPr>
        <p:spPr>
          <a:xfrm>
            <a:off x="2646113" y="1177296"/>
            <a:ext cx="3852000" cy="8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75" name="Google Shape;375;p24"/>
          <p:cNvGrpSpPr/>
          <p:nvPr/>
        </p:nvGrpSpPr>
        <p:grpSpPr>
          <a:xfrm>
            <a:off x="7828119" y="1229926"/>
            <a:ext cx="1137830" cy="861541"/>
            <a:chOff x="2625225" y="855400"/>
            <a:chExt cx="1307700" cy="899687"/>
          </a:xfrm>
        </p:grpSpPr>
        <p:sp>
          <p:nvSpPr>
            <p:cNvPr id="376" name="Google Shape;376;p2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4"/>
          <p:cNvSpPr txBox="1"/>
          <p:nvPr/>
        </p:nvSpPr>
        <p:spPr>
          <a:xfrm>
            <a:off x="2589150" y="3810546"/>
            <a:ext cx="396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5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81" name="Google Shape;381;p2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5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83" name="Google Shape;383;p2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4" name="Google Shape;384;p2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solidFill>
          <a:srgbClr val="FFD966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6"/>
          <p:cNvGrpSpPr/>
          <p:nvPr/>
        </p:nvGrpSpPr>
        <p:grpSpPr>
          <a:xfrm>
            <a:off x="7103119" y="67463"/>
            <a:ext cx="1137830" cy="861541"/>
            <a:chOff x="2625225" y="855400"/>
            <a:chExt cx="1307700" cy="899687"/>
          </a:xfrm>
        </p:grpSpPr>
        <p:sp>
          <p:nvSpPr>
            <p:cNvPr id="389" name="Google Shape;389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6"/>
          <p:cNvGrpSpPr/>
          <p:nvPr/>
        </p:nvGrpSpPr>
        <p:grpSpPr>
          <a:xfrm>
            <a:off x="66432" y="1150463"/>
            <a:ext cx="1137830" cy="861541"/>
            <a:chOff x="2625225" y="855400"/>
            <a:chExt cx="1307700" cy="899687"/>
          </a:xfrm>
        </p:grpSpPr>
        <p:sp>
          <p:nvSpPr>
            <p:cNvPr id="392" name="Google Shape;39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6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95" name="Google Shape;395;p2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" name="Google Shape;396;p26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97" name="Google Shape;397;p2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8" name="Google Shape;398;p2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6"/>
          <p:cNvGrpSpPr/>
          <p:nvPr/>
        </p:nvGrpSpPr>
        <p:grpSpPr>
          <a:xfrm>
            <a:off x="142632" y="3214726"/>
            <a:ext cx="1137830" cy="861541"/>
            <a:chOff x="2625225" y="855400"/>
            <a:chExt cx="1307700" cy="899687"/>
          </a:xfrm>
        </p:grpSpPr>
        <p:sp>
          <p:nvSpPr>
            <p:cNvPr id="402" name="Google Shape;40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26"/>
          <p:cNvGrpSpPr/>
          <p:nvPr/>
        </p:nvGrpSpPr>
        <p:grpSpPr>
          <a:xfrm>
            <a:off x="7865119" y="3675826"/>
            <a:ext cx="1137830" cy="861541"/>
            <a:chOff x="2625225" y="855400"/>
            <a:chExt cx="1307700" cy="899687"/>
          </a:xfrm>
        </p:grpSpPr>
        <p:sp>
          <p:nvSpPr>
            <p:cNvPr id="405" name="Google Shape;405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2" name="Google Shape;32;p3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4" name="Google Shape;34;p3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35;p3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Google Shape;38;p3"/>
          <p:cNvGrpSpPr/>
          <p:nvPr/>
        </p:nvGrpSpPr>
        <p:grpSpPr>
          <a:xfrm>
            <a:off x="64857" y="4179726"/>
            <a:ext cx="1137830" cy="861541"/>
            <a:chOff x="2625225" y="855400"/>
            <a:chExt cx="1307700" cy="899687"/>
          </a:xfrm>
        </p:grpSpPr>
        <p:sp>
          <p:nvSpPr>
            <p:cNvPr id="39" name="Google Shape;39;p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926575" y="2473800"/>
            <a:ext cx="33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186825" y="3408661"/>
            <a:ext cx="2827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7909410" y="163841"/>
            <a:ext cx="1137830" cy="861541"/>
            <a:chOff x="2625225" y="855400"/>
            <a:chExt cx="1307700" cy="899687"/>
          </a:xfrm>
        </p:grpSpPr>
        <p:sp>
          <p:nvSpPr>
            <p:cNvPr id="45" name="Google Shape;45;p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5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59" name="Google Shape;59;p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5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61" name="Google Shape;61;p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1924624" y="2775447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 idx="2"/>
          </p:nvPr>
        </p:nvSpPr>
        <p:spPr>
          <a:xfrm>
            <a:off x="5280898" y="2775447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5073175" y="3460195"/>
            <a:ext cx="23571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3"/>
          </p:nvPr>
        </p:nvSpPr>
        <p:spPr>
          <a:xfrm>
            <a:off x="1716925" y="3460195"/>
            <a:ext cx="23571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title" idx="4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9"/>
          <p:cNvGrpSpPr/>
          <p:nvPr/>
        </p:nvGrpSpPr>
        <p:grpSpPr>
          <a:xfrm>
            <a:off x="7892381" y="83663"/>
            <a:ext cx="1137830" cy="861541"/>
            <a:chOff x="2625225" y="855400"/>
            <a:chExt cx="1307700" cy="899687"/>
          </a:xfrm>
        </p:grpSpPr>
        <p:sp>
          <p:nvSpPr>
            <p:cNvPr id="112" name="Google Shape;112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9"/>
          <p:cNvGrpSpPr/>
          <p:nvPr/>
        </p:nvGrpSpPr>
        <p:grpSpPr>
          <a:xfrm>
            <a:off x="142632" y="1226663"/>
            <a:ext cx="1137830" cy="861541"/>
            <a:chOff x="2625225" y="855400"/>
            <a:chExt cx="1307700" cy="899687"/>
          </a:xfrm>
        </p:grpSpPr>
        <p:sp>
          <p:nvSpPr>
            <p:cNvPr id="115" name="Google Shape;115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9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118" name="Google Shape;118;p9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9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120" name="Google Shape;120;p9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1" name="Google Shape;121;p9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" name="Google Shape;124;p9"/>
          <p:cNvGrpSpPr/>
          <p:nvPr/>
        </p:nvGrpSpPr>
        <p:grpSpPr>
          <a:xfrm>
            <a:off x="66432" y="3214726"/>
            <a:ext cx="1137830" cy="861541"/>
            <a:chOff x="2625225" y="855400"/>
            <a:chExt cx="1307700" cy="899687"/>
          </a:xfrm>
        </p:grpSpPr>
        <p:sp>
          <p:nvSpPr>
            <p:cNvPr id="125" name="Google Shape;125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2246525" y="1427521"/>
            <a:ext cx="4650900" cy="16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1877625" y="2970471"/>
            <a:ext cx="5388900" cy="15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7484119" y="4133026"/>
            <a:ext cx="1137830" cy="861541"/>
            <a:chOff x="2625225" y="855400"/>
            <a:chExt cx="1307700" cy="899687"/>
          </a:xfrm>
        </p:grpSpPr>
        <p:sp>
          <p:nvSpPr>
            <p:cNvPr id="130" name="Google Shape;130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3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159" name="Google Shape;159;p13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13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161" name="Google Shape;161;p13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3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028882" y="16279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1028882" y="210660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2" hasCustomPrompt="1"/>
          </p:nvPr>
        </p:nvSpPr>
        <p:spPr>
          <a:xfrm>
            <a:off x="2798377" y="1578507"/>
            <a:ext cx="6441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3"/>
          </p:nvPr>
        </p:nvSpPr>
        <p:spPr>
          <a:xfrm>
            <a:off x="4512682" y="16279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4"/>
          </p:nvPr>
        </p:nvSpPr>
        <p:spPr>
          <a:xfrm>
            <a:off x="4512682" y="210660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5" hasCustomPrompt="1"/>
          </p:nvPr>
        </p:nvSpPr>
        <p:spPr>
          <a:xfrm>
            <a:off x="6282177" y="1578507"/>
            <a:ext cx="6441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6"/>
          </p:nvPr>
        </p:nvSpPr>
        <p:spPr>
          <a:xfrm>
            <a:off x="2261653" y="335962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7"/>
          </p:nvPr>
        </p:nvSpPr>
        <p:spPr>
          <a:xfrm>
            <a:off x="2261653" y="383827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8" hasCustomPrompt="1"/>
          </p:nvPr>
        </p:nvSpPr>
        <p:spPr>
          <a:xfrm>
            <a:off x="4023747" y="3310175"/>
            <a:ext cx="6441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9"/>
          </p:nvPr>
        </p:nvSpPr>
        <p:spPr>
          <a:xfrm>
            <a:off x="5753328" y="335962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13"/>
          </p:nvPr>
        </p:nvSpPr>
        <p:spPr>
          <a:xfrm>
            <a:off x="5753328" y="383827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4" hasCustomPrompt="1"/>
          </p:nvPr>
        </p:nvSpPr>
        <p:spPr>
          <a:xfrm>
            <a:off x="7515422" y="3310175"/>
            <a:ext cx="6441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177" name="Google Shape;177;p13"/>
          <p:cNvGrpSpPr/>
          <p:nvPr/>
        </p:nvGrpSpPr>
        <p:grpSpPr>
          <a:xfrm>
            <a:off x="7825782" y="148426"/>
            <a:ext cx="1137830" cy="861541"/>
            <a:chOff x="2625225" y="855400"/>
            <a:chExt cx="1307700" cy="899687"/>
          </a:xfrm>
        </p:grpSpPr>
        <p:sp>
          <p:nvSpPr>
            <p:cNvPr id="178" name="Google Shape;178;p1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50874" y="3936172"/>
            <a:ext cx="1137830" cy="861541"/>
            <a:chOff x="2625225" y="855400"/>
            <a:chExt cx="1307700" cy="899687"/>
          </a:xfrm>
        </p:grpSpPr>
        <p:sp>
          <p:nvSpPr>
            <p:cNvPr id="181" name="Google Shape;181;p1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3"/>
          <p:cNvSpPr txBox="1">
            <a:spLocks noGrp="1"/>
          </p:cNvSpPr>
          <p:nvPr>
            <p:ph type="title" idx="15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">
  <p:cSld name="CUSTOM_6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8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250" name="Google Shape;250;p18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" name="Google Shape;251;p18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252" name="Google Shape;252;p18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" name="Google Shape;253;p18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8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" name="Google Shape;256;p18"/>
          <p:cNvSpPr txBox="1">
            <a:spLocks noGrp="1"/>
          </p:cNvSpPr>
          <p:nvPr>
            <p:ph type="title"/>
          </p:nvPr>
        </p:nvSpPr>
        <p:spPr>
          <a:xfrm>
            <a:off x="1025476" y="2800350"/>
            <a:ext cx="175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ubTitle" idx="1"/>
          </p:nvPr>
        </p:nvSpPr>
        <p:spPr>
          <a:xfrm>
            <a:off x="815229" y="334692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8"/>
          <p:cNvSpPr txBox="1">
            <a:spLocks noGrp="1"/>
          </p:cNvSpPr>
          <p:nvPr>
            <p:ph type="title" idx="2"/>
          </p:nvPr>
        </p:nvSpPr>
        <p:spPr>
          <a:xfrm>
            <a:off x="3722123" y="2800350"/>
            <a:ext cx="16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ubTitle" idx="3"/>
          </p:nvPr>
        </p:nvSpPr>
        <p:spPr>
          <a:xfrm>
            <a:off x="3484215" y="334692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title" idx="4"/>
          </p:nvPr>
        </p:nvSpPr>
        <p:spPr>
          <a:xfrm>
            <a:off x="6391312" y="2800350"/>
            <a:ext cx="16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subTitle" idx="5"/>
          </p:nvPr>
        </p:nvSpPr>
        <p:spPr>
          <a:xfrm>
            <a:off x="6153408" y="334692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title" idx="6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s">
  <p:cSld name="CUSTOM_5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19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265" name="Google Shape;265;p19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9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267" name="Google Shape;267;p19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8" name="Google Shape;268;p19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1" name="Google Shape;271;p19"/>
          <p:cNvSpPr txBox="1">
            <a:spLocks noGrp="1"/>
          </p:cNvSpPr>
          <p:nvPr>
            <p:ph type="title"/>
          </p:nvPr>
        </p:nvSpPr>
        <p:spPr>
          <a:xfrm>
            <a:off x="1060239" y="1683802"/>
            <a:ext cx="1978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1"/>
          </p:nvPr>
        </p:nvSpPr>
        <p:spPr>
          <a:xfrm>
            <a:off x="1060239" y="222697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 idx="2"/>
          </p:nvPr>
        </p:nvSpPr>
        <p:spPr>
          <a:xfrm>
            <a:off x="6105660" y="1683802"/>
            <a:ext cx="1978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ubTitle" idx="3"/>
          </p:nvPr>
        </p:nvSpPr>
        <p:spPr>
          <a:xfrm>
            <a:off x="6105660" y="222697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title" idx="4"/>
          </p:nvPr>
        </p:nvSpPr>
        <p:spPr>
          <a:xfrm>
            <a:off x="1060239" y="3117202"/>
            <a:ext cx="1978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subTitle" idx="5"/>
          </p:nvPr>
        </p:nvSpPr>
        <p:spPr>
          <a:xfrm>
            <a:off x="1060239" y="366037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9"/>
          <p:cNvSpPr txBox="1">
            <a:spLocks noGrp="1"/>
          </p:cNvSpPr>
          <p:nvPr>
            <p:ph type="title" idx="6"/>
          </p:nvPr>
        </p:nvSpPr>
        <p:spPr>
          <a:xfrm>
            <a:off x="6105660" y="3117202"/>
            <a:ext cx="1978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subTitle" idx="7"/>
          </p:nvPr>
        </p:nvSpPr>
        <p:spPr>
          <a:xfrm>
            <a:off x="6105660" y="366037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9"/>
          <p:cNvSpPr txBox="1">
            <a:spLocks noGrp="1"/>
          </p:cNvSpPr>
          <p:nvPr>
            <p:ph type="title" idx="8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2"/>
          <p:cNvGrpSpPr/>
          <p:nvPr/>
        </p:nvGrpSpPr>
        <p:grpSpPr>
          <a:xfrm>
            <a:off x="7103119" y="67463"/>
            <a:ext cx="1137830" cy="861541"/>
            <a:chOff x="2625225" y="855400"/>
            <a:chExt cx="1307700" cy="899687"/>
          </a:xfrm>
        </p:grpSpPr>
        <p:sp>
          <p:nvSpPr>
            <p:cNvPr id="312" name="Google Shape;312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22"/>
          <p:cNvGrpSpPr/>
          <p:nvPr/>
        </p:nvGrpSpPr>
        <p:grpSpPr>
          <a:xfrm>
            <a:off x="66432" y="1150463"/>
            <a:ext cx="1137830" cy="861541"/>
            <a:chOff x="2625225" y="855400"/>
            <a:chExt cx="1307700" cy="899687"/>
          </a:xfrm>
        </p:grpSpPr>
        <p:sp>
          <p:nvSpPr>
            <p:cNvPr id="315" name="Google Shape;315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22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18" name="Google Shape;318;p2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22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20" name="Google Shape;320;p2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21" name="Google Shape;321;p2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22"/>
          <p:cNvGrpSpPr/>
          <p:nvPr/>
        </p:nvGrpSpPr>
        <p:grpSpPr>
          <a:xfrm>
            <a:off x="7865119" y="3675826"/>
            <a:ext cx="1137830" cy="861541"/>
            <a:chOff x="2625225" y="855400"/>
            <a:chExt cx="1307700" cy="899687"/>
          </a:xfrm>
        </p:grpSpPr>
        <p:sp>
          <p:nvSpPr>
            <p:cNvPr id="325" name="Google Shape;325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body" idx="1"/>
          </p:nvPr>
        </p:nvSpPr>
        <p:spPr>
          <a:xfrm>
            <a:off x="1226575" y="1533475"/>
            <a:ext cx="6690900" cy="24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8" name="Google Shape;328;p22"/>
          <p:cNvSpPr txBox="1">
            <a:spLocks noGrp="1"/>
          </p:cNvSpPr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8325" y="445025"/>
            <a:ext cx="78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38325" y="1152475"/>
            <a:ext cx="786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4" r:id="rId7"/>
    <p:sldLayoutId id="2147483665" r:id="rId8"/>
    <p:sldLayoutId id="2147483668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"/>
          <p:cNvSpPr/>
          <p:nvPr/>
        </p:nvSpPr>
        <p:spPr>
          <a:xfrm>
            <a:off x="2306100" y="3476805"/>
            <a:ext cx="4531800" cy="4410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9"/>
          <p:cNvSpPr txBox="1">
            <a:spLocks noGrp="1"/>
          </p:cNvSpPr>
          <p:nvPr>
            <p:ph type="ctrTitle"/>
          </p:nvPr>
        </p:nvSpPr>
        <p:spPr>
          <a:xfrm>
            <a:off x="1172975" y="1367705"/>
            <a:ext cx="6798000" cy="18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자재관리</a:t>
            </a:r>
            <a:r>
              <a:rPr lang="en-US" altLang="ko-KR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(PDA) </a:t>
            </a:r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개발</a:t>
            </a:r>
            <a:r>
              <a:rPr lang="en-US" altLang="ko-KR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/</a:t>
            </a:r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연구</a:t>
            </a:r>
            <a:endParaRPr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417" name="Google Shape;417;p29"/>
          <p:cNvSpPr txBox="1">
            <a:spLocks noGrp="1"/>
          </p:cNvSpPr>
          <p:nvPr>
            <p:ph type="subTitle" idx="1"/>
          </p:nvPr>
        </p:nvSpPr>
        <p:spPr>
          <a:xfrm>
            <a:off x="2466375" y="3490382"/>
            <a:ext cx="421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" panose="020B0600000101010101" pitchFamily="50" charset="-127"/>
                <a:ea typeface="위메프" panose="020B0600000101010101" pitchFamily="50" charset="-127"/>
              </a:rPr>
              <a:t>종합 설계 프로젝트</a:t>
            </a:r>
            <a:r>
              <a:rPr lang="en-US" altLang="ko-KR" dirty="0">
                <a:latin typeface="위메프" panose="020B0600000101010101" pitchFamily="50" charset="-127"/>
                <a:ea typeface="위메프" panose="020B0600000101010101" pitchFamily="50" charset="-127"/>
              </a:rPr>
              <a:t>1 6</a:t>
            </a:r>
            <a:r>
              <a:rPr lang="ko-KR" altLang="en-US" dirty="0">
                <a:latin typeface="위메프" panose="020B0600000101010101" pitchFamily="50" charset="-127"/>
                <a:ea typeface="위메프" panose="020B0600000101010101" pitchFamily="50" charset="-127"/>
              </a:rPr>
              <a:t>팀</a:t>
            </a:r>
            <a:r>
              <a:rPr lang="en-US" altLang="ko-KR" dirty="0"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dirty="0">
                <a:latin typeface="위메프" panose="020B0600000101010101" pitchFamily="50" charset="-127"/>
                <a:ea typeface="위메프" panose="020B0600000101010101" pitchFamily="50" charset="-127"/>
              </a:rPr>
              <a:t>중간발표 </a:t>
            </a:r>
            <a:r>
              <a:rPr lang="en-US" altLang="ko-KR" dirty="0">
                <a:latin typeface="위메프" panose="020B0600000101010101" pitchFamily="50" charset="-127"/>
                <a:ea typeface="위메프" panose="020B0600000101010101" pitchFamily="50" charset="-127"/>
              </a:rPr>
              <a:t>2</a:t>
            </a:r>
            <a:endParaRPr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5" name="Google Shape;422;p30">
            <a:extLst>
              <a:ext uri="{FF2B5EF4-FFF2-40B4-BE49-F238E27FC236}">
                <a16:creationId xmlns:a16="http://schemas.microsoft.com/office/drawing/2014/main" id="{46E9BBB7-E476-40A1-90CE-25BE2096BBA5}"/>
              </a:ext>
            </a:extLst>
          </p:cNvPr>
          <p:cNvSpPr txBox="1">
            <a:spLocks/>
          </p:cNvSpPr>
          <p:nvPr/>
        </p:nvSpPr>
        <p:spPr>
          <a:xfrm>
            <a:off x="719925" y="3995762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arela Round"/>
              <a:buNone/>
              <a:defRPr sz="59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1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김기훈 권동영 </a:t>
            </a:r>
            <a:r>
              <a:rPr lang="ko-KR" altLang="en-US" sz="1800" dirty="0" err="1">
                <a:latin typeface="위메프 Bold" panose="020B0600000101010101" pitchFamily="50" charset="-127"/>
                <a:ea typeface="위메프 Bold" panose="020B0600000101010101" pitchFamily="50" charset="-127"/>
              </a:rPr>
              <a:t>김나형</a:t>
            </a:r>
            <a:r>
              <a:rPr lang="ko-KR" altLang="en-US" sz="1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 김태헌</a:t>
            </a:r>
            <a:endParaRPr lang="en-US" sz="1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895CDB-14B7-4EE3-AD45-42D8EC91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02" y="436559"/>
            <a:ext cx="2034222" cy="452758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5"/>
          <p:cNvGrpSpPr/>
          <p:nvPr/>
        </p:nvGrpSpPr>
        <p:grpSpPr>
          <a:xfrm>
            <a:off x="462238" y="1118895"/>
            <a:ext cx="1547936" cy="1172018"/>
            <a:chOff x="1556995" y="948473"/>
            <a:chExt cx="1797000" cy="1360597"/>
          </a:xfrm>
          <a:solidFill>
            <a:schemeClr val="accent4"/>
          </a:solidFill>
        </p:grpSpPr>
        <p:sp>
          <p:nvSpPr>
            <p:cNvPr id="509" name="Google Shape;509;p35"/>
            <p:cNvSpPr/>
            <p:nvPr/>
          </p:nvSpPr>
          <p:spPr>
            <a:xfrm>
              <a:off x="1556995" y="948473"/>
              <a:ext cx="851400" cy="9963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556995" y="1147170"/>
              <a:ext cx="1797000" cy="11619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5"/>
          <p:cNvSpPr txBox="1">
            <a:spLocks noGrp="1"/>
          </p:cNvSpPr>
          <p:nvPr>
            <p:ph type="title" idx="2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2" name="Google Shape;512;p35"/>
          <p:cNvSpPr/>
          <p:nvPr/>
        </p:nvSpPr>
        <p:spPr>
          <a:xfrm>
            <a:off x="5290778" y="3667301"/>
            <a:ext cx="3126900" cy="7134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1195634" y="2436287"/>
            <a:ext cx="710659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이슈 및 해결방안</a:t>
            </a:r>
            <a:endParaRPr sz="4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6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EAD14014-6DF5-4202-8E04-E868723B5A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6267" y="4337058"/>
            <a:ext cx="6526701" cy="364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" panose="020B0600000101010101" pitchFamily="50" charset="-127"/>
                <a:ea typeface="위메프" panose="020B0600000101010101" pitchFamily="50" charset="-127"/>
              </a:rPr>
              <a:t>화면 설계 완료 후 설계서 기업과 적극적 피드백 받아 추가 요구사항 바탕으로 개발 진행</a:t>
            </a:r>
            <a:endParaRPr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566A4FC5-DF90-4323-8209-30538992A69E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시스템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21F14B-95EE-476A-901B-76380D1E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91" y="1179463"/>
            <a:ext cx="2548103" cy="1423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CDECF3-0BCD-434B-AF71-5D1BE8AC5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179463"/>
            <a:ext cx="2533168" cy="1423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FE53E-ADE0-40DC-A23E-5DC6B6F9A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78" y="2736490"/>
            <a:ext cx="2553105" cy="1423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4E7620-1092-487A-B6CD-F4257C20C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736490"/>
            <a:ext cx="2553106" cy="1435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557616-0BDF-4740-8014-5374BF21A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373" y="1179463"/>
            <a:ext cx="2530741" cy="142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CDDCBD-DC61-46F6-AAE1-9D1312C20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374" y="2736489"/>
            <a:ext cx="2544079" cy="142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37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C5BD043F-4F34-4EB4-8F6D-6E92B5B66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6266" y="4273448"/>
            <a:ext cx="688044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" panose="020B0600000101010101" pitchFamily="50" charset="-127"/>
                <a:ea typeface="위메프" panose="020B0600000101010101" pitchFamily="50" charset="-127"/>
              </a:rPr>
              <a:t>시퀀스 다이어그램을 이용하여 시스템 설계 플로우 체계화</a:t>
            </a:r>
            <a:endParaRPr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시퀀스 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4E7FFB-F92F-4D0A-9902-1D0BD2BC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90" y="1134653"/>
            <a:ext cx="6851943" cy="3138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48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5"/>
          <p:cNvGrpSpPr/>
          <p:nvPr/>
        </p:nvGrpSpPr>
        <p:grpSpPr>
          <a:xfrm>
            <a:off x="462238" y="1118895"/>
            <a:ext cx="1547936" cy="1172018"/>
            <a:chOff x="1556995" y="948473"/>
            <a:chExt cx="1797000" cy="1360597"/>
          </a:xfrm>
          <a:solidFill>
            <a:schemeClr val="accent4"/>
          </a:solidFill>
        </p:grpSpPr>
        <p:sp>
          <p:nvSpPr>
            <p:cNvPr id="509" name="Google Shape;509;p35"/>
            <p:cNvSpPr/>
            <p:nvPr/>
          </p:nvSpPr>
          <p:spPr>
            <a:xfrm>
              <a:off x="1556995" y="948473"/>
              <a:ext cx="851400" cy="9963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556995" y="1147170"/>
              <a:ext cx="1797000" cy="11619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5"/>
          <p:cNvSpPr txBox="1">
            <a:spLocks noGrp="1"/>
          </p:cNvSpPr>
          <p:nvPr>
            <p:ph type="title" idx="2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2" name="Google Shape;512;p35"/>
          <p:cNvSpPr/>
          <p:nvPr/>
        </p:nvSpPr>
        <p:spPr>
          <a:xfrm>
            <a:off x="5290778" y="3667301"/>
            <a:ext cx="3126900" cy="7134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1195634" y="2436287"/>
            <a:ext cx="710659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진행 상황</a:t>
            </a:r>
            <a:endParaRPr sz="4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66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C2D999-F0BB-45C9-95D2-601356A5EB3A}"/>
              </a:ext>
            </a:extLst>
          </p:cNvPr>
          <p:cNvSpPr/>
          <p:nvPr/>
        </p:nvSpPr>
        <p:spPr>
          <a:xfrm>
            <a:off x="870623" y="1133549"/>
            <a:ext cx="3751722" cy="34319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F82400AA-E437-4427-8260-2C378938BEC0}"/>
              </a:ext>
            </a:extLst>
          </p:cNvPr>
          <p:cNvSpPr txBox="1">
            <a:spLocks/>
          </p:cNvSpPr>
          <p:nvPr/>
        </p:nvSpPr>
        <p:spPr>
          <a:xfrm>
            <a:off x="720000" y="506427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프로젝트 추진일정</a:t>
            </a:r>
            <a:endParaRPr lang="en-US" sz="2400" dirty="0">
              <a:solidFill>
                <a:schemeClr val="tx1"/>
              </a:solidFill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22FFFDA7-7AB5-43E4-B0BB-A87F5DA97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5600"/>
              </p:ext>
            </p:extLst>
          </p:nvPr>
        </p:nvGraphicFramePr>
        <p:xfrm>
          <a:off x="870623" y="1133549"/>
          <a:ext cx="3751722" cy="3442564"/>
        </p:xfrm>
        <a:graphic>
          <a:graphicData uri="http://schemas.openxmlformats.org/drawingml/2006/table">
            <a:tbl>
              <a:tblPr/>
              <a:tblGrid>
                <a:gridCol w="714347">
                  <a:extLst>
                    <a:ext uri="{9D8B030D-6E8A-4147-A177-3AD203B41FA5}">
                      <a16:colId xmlns:a16="http://schemas.microsoft.com/office/drawing/2014/main" val="580490484"/>
                    </a:ext>
                  </a:extLst>
                </a:gridCol>
                <a:gridCol w="1523255">
                  <a:extLst>
                    <a:ext uri="{9D8B030D-6E8A-4147-A177-3AD203B41FA5}">
                      <a16:colId xmlns:a16="http://schemas.microsoft.com/office/drawing/2014/main" val="1696738262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772467776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3439348049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665587942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2226063736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3526546971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2814601370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2353733951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86682978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1995968349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686519612"/>
                    </a:ext>
                  </a:extLst>
                </a:gridCol>
              </a:tblGrid>
              <a:tr h="15732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추진내용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추진일정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주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42450"/>
                  </a:ext>
                </a:extLst>
              </a:tr>
              <a:tr h="22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1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076234"/>
                  </a:ext>
                </a:extLst>
              </a:tr>
              <a:tr h="209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계획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아이디어 구체화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상세 계획 수립 및 요구사항 분석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FFFF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60752"/>
                  </a:ext>
                </a:extLst>
              </a:tr>
              <a:tr h="235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분석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기존 유사 프로젝트 및 오픈소스 분석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06344"/>
                  </a:ext>
                </a:extLst>
              </a:tr>
              <a:tr h="1585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디자인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System Design with UML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87852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UI(Web Page) Design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391444"/>
                  </a:ext>
                </a:extLst>
              </a:tr>
              <a:tr h="158569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클라이언트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개발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Login Function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개발 및 화면 작성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480175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Data Transmission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구축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852792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입출고 등록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Activity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작성 및 연결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신명조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018833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입출고 현황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Activity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작성 및 연결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신명조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998784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현재고현황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Activity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작성 및 연결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신명조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242177"/>
                  </a:ext>
                </a:extLst>
              </a:tr>
              <a:tr h="222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메인 화면 및 환경설정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Activity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작성 및 연결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신명조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219035"/>
                  </a:ext>
                </a:extLst>
              </a:tr>
              <a:tr h="158569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서버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개발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Spring Server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구축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307154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개발 환경 구축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(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Naver Cloud Server)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421881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REST API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연결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582396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보안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(JWT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를 통한 인증 및 접근 제한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355983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MariaDB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와 서버 연동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92255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데이터 다중쿼리 및 트랜잭션 구현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006051"/>
                  </a:ext>
                </a:extLst>
              </a:tr>
            </a:tbl>
          </a:graphicData>
        </a:graphic>
      </p:graphicFrame>
      <p:sp>
        <p:nvSpPr>
          <p:cNvPr id="32" name="Google Shape;465;p33">
            <a:extLst>
              <a:ext uri="{FF2B5EF4-FFF2-40B4-BE49-F238E27FC236}">
                <a16:creationId xmlns:a16="http://schemas.microsoft.com/office/drawing/2014/main" id="{26797C9E-6B68-4887-BEEA-367804F9B07E}"/>
              </a:ext>
            </a:extLst>
          </p:cNvPr>
          <p:cNvSpPr/>
          <p:nvPr/>
        </p:nvSpPr>
        <p:spPr>
          <a:xfrm>
            <a:off x="5138030" y="1282624"/>
            <a:ext cx="2505600" cy="441000"/>
          </a:xfrm>
          <a:prstGeom prst="roundRect">
            <a:avLst>
              <a:gd name="adj" fmla="val 6740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467;p33">
            <a:extLst>
              <a:ext uri="{FF2B5EF4-FFF2-40B4-BE49-F238E27FC236}">
                <a16:creationId xmlns:a16="http://schemas.microsoft.com/office/drawing/2014/main" id="{637C5E22-31EC-4A91-951A-BCB836E34802}"/>
              </a:ext>
            </a:extLst>
          </p:cNvPr>
          <p:cNvSpPr txBox="1">
            <a:spLocks/>
          </p:cNvSpPr>
          <p:nvPr/>
        </p:nvSpPr>
        <p:spPr>
          <a:xfrm>
            <a:off x="5419981" y="1257123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9</a:t>
            </a:r>
            <a:r>
              <a:rPr lang="ko-KR" altLang="en-US" sz="20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월</a:t>
            </a:r>
            <a:endParaRPr lang="en-US" sz="20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4" name="Google Shape;468;p33">
            <a:extLst>
              <a:ext uri="{FF2B5EF4-FFF2-40B4-BE49-F238E27FC236}">
                <a16:creationId xmlns:a16="http://schemas.microsoft.com/office/drawing/2014/main" id="{F7C93A55-1A64-4D96-941C-3CD7AF93D3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12258" y="1816022"/>
            <a:ext cx="3437288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계획 수립 및 요구사항 분석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시스템 설계 및 구축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개발 환경 구축</a:t>
            </a:r>
            <a:endParaRPr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5" name="Google Shape;465;p33">
            <a:extLst>
              <a:ext uri="{FF2B5EF4-FFF2-40B4-BE49-F238E27FC236}">
                <a16:creationId xmlns:a16="http://schemas.microsoft.com/office/drawing/2014/main" id="{F3C87E51-FCC1-403B-A4C0-61F6CFAC15F5}"/>
              </a:ext>
            </a:extLst>
          </p:cNvPr>
          <p:cNvSpPr/>
          <p:nvPr/>
        </p:nvSpPr>
        <p:spPr>
          <a:xfrm>
            <a:off x="5138030" y="2677212"/>
            <a:ext cx="2505600" cy="4410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467;p33">
            <a:extLst>
              <a:ext uri="{FF2B5EF4-FFF2-40B4-BE49-F238E27FC236}">
                <a16:creationId xmlns:a16="http://schemas.microsoft.com/office/drawing/2014/main" id="{F728F2A6-5BD0-47AA-B68E-174885D7B17D}"/>
              </a:ext>
            </a:extLst>
          </p:cNvPr>
          <p:cNvSpPr txBox="1">
            <a:spLocks/>
          </p:cNvSpPr>
          <p:nvPr/>
        </p:nvSpPr>
        <p:spPr>
          <a:xfrm>
            <a:off x="5419981" y="2651711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10</a:t>
            </a:r>
            <a:r>
              <a:rPr lang="ko-KR" altLang="en-US" sz="20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월</a:t>
            </a:r>
            <a:endParaRPr lang="en-US" sz="20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8" name="Google Shape;468;p33">
            <a:extLst>
              <a:ext uri="{FF2B5EF4-FFF2-40B4-BE49-F238E27FC236}">
                <a16:creationId xmlns:a16="http://schemas.microsoft.com/office/drawing/2014/main" id="{495030A4-4293-42C3-8CD2-C2902EB2181A}"/>
              </a:ext>
            </a:extLst>
          </p:cNvPr>
          <p:cNvSpPr txBox="1">
            <a:spLocks/>
          </p:cNvSpPr>
          <p:nvPr/>
        </p:nvSpPr>
        <p:spPr>
          <a:xfrm>
            <a:off x="5212258" y="3243946"/>
            <a:ext cx="3437288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시스템 설계 및 디자인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로그인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입출고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Activity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Spring Server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구축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회사 제공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와 연동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Rest API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클라우드 서버 환경 구축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55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C5BD043F-4F34-4EB4-8F6D-6E92B5B66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4800" y="2571750"/>
            <a:ext cx="295191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로고가 커지는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animated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Splash Screen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제작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Splash Screen</a:t>
            </a:r>
            <a:endParaRPr lang="ko-KR" altLang="en-US" sz="2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B1126C-496B-4E3B-85A5-C58C99192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87" y="1126676"/>
            <a:ext cx="1961382" cy="34869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C488C9-7A06-40C4-8C07-34AB73B8D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538" y="1123391"/>
            <a:ext cx="1961382" cy="3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C5BD043F-4F34-4EB4-8F6D-6E92B5B66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04226" y="2571750"/>
            <a:ext cx="2785525" cy="6084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로그인 시 화면 전환 구현</a:t>
            </a:r>
            <a:endParaRPr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로그인 화면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474241-FF60-46F6-9025-25B0680A4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0358" cy="4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AEFD7E-268B-40AA-9FEB-C99B2F99532B}"/>
              </a:ext>
            </a:extLst>
          </p:cNvPr>
          <p:cNvGrpSpPr/>
          <p:nvPr/>
        </p:nvGrpSpPr>
        <p:grpSpPr>
          <a:xfrm>
            <a:off x="806360" y="1227175"/>
            <a:ext cx="4930653" cy="3386402"/>
            <a:chOff x="806360" y="1227175"/>
            <a:chExt cx="4930653" cy="3386402"/>
          </a:xfrm>
        </p:grpSpPr>
        <p:pic>
          <p:nvPicPr>
            <p:cNvPr id="1027" name="_x283410608">
              <a:extLst>
                <a:ext uri="{FF2B5EF4-FFF2-40B4-BE49-F238E27FC236}">
                  <a16:creationId xmlns:a16="http://schemas.microsoft.com/office/drawing/2014/main" id="{D2E7E552-4BD9-4837-B5CE-2AD1110F7F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85" t="3207" r="15776" b="9838"/>
            <a:stretch/>
          </p:blipFill>
          <p:spPr bwMode="auto">
            <a:xfrm>
              <a:off x="806360" y="1227175"/>
              <a:ext cx="4930653" cy="3386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E3EB1C0-2A01-4FAC-A726-C3B37ACEE2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55" t="7885" r="35666" b="6089"/>
            <a:stretch/>
          </p:blipFill>
          <p:spPr bwMode="auto">
            <a:xfrm>
              <a:off x="2709396" y="1227175"/>
              <a:ext cx="3027617" cy="3386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8949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C5BD043F-4F34-4EB4-8F6D-6E92B5B66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78412" y="2793234"/>
            <a:ext cx="2785525" cy="6084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아파치 </a:t>
            </a:r>
            <a:r>
              <a:rPr lang="en-US" altLang="ko-KR" dirty="0" err="1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jjwt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라이브러리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900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해시 함수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hs256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을 통해 암호화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JWT (Json Web Token)</a:t>
            </a:r>
            <a:endParaRPr lang="ko-KR" altLang="en-US" sz="2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474241-FF60-46F6-9025-25B0680A4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0358" cy="4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766D46-1F3E-422A-9255-06C119CC1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5" y="1120322"/>
            <a:ext cx="4864439" cy="3493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465;p33">
            <a:extLst>
              <a:ext uri="{FF2B5EF4-FFF2-40B4-BE49-F238E27FC236}">
                <a16:creationId xmlns:a16="http://schemas.microsoft.com/office/drawing/2014/main" id="{CD11029B-E7ED-4C7D-9E9E-B55F58A03E89}"/>
              </a:ext>
            </a:extLst>
          </p:cNvPr>
          <p:cNvSpPr/>
          <p:nvPr/>
        </p:nvSpPr>
        <p:spPr>
          <a:xfrm>
            <a:off x="5918375" y="1697460"/>
            <a:ext cx="2505600" cy="441000"/>
          </a:xfrm>
          <a:prstGeom prst="roundRect">
            <a:avLst>
              <a:gd name="adj" fmla="val 6740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67;p33">
            <a:extLst>
              <a:ext uri="{FF2B5EF4-FFF2-40B4-BE49-F238E27FC236}">
                <a16:creationId xmlns:a16="http://schemas.microsoft.com/office/drawing/2014/main" id="{AF726980-7CAE-421D-89EE-5AF26CC5A7A9}"/>
              </a:ext>
            </a:extLst>
          </p:cNvPr>
          <p:cNvSpPr txBox="1">
            <a:spLocks/>
          </p:cNvSpPr>
          <p:nvPr/>
        </p:nvSpPr>
        <p:spPr>
          <a:xfrm>
            <a:off x="6200326" y="1671959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 err="1">
                <a:latin typeface="위메프 Bold" panose="020B0600000101010101" pitchFamily="50" charset="-127"/>
                <a:ea typeface="위메프 Bold" panose="020B0600000101010101" pitchFamily="50" charset="-127"/>
              </a:rPr>
              <a:t>디펜던시</a:t>
            </a:r>
            <a:r>
              <a:rPr lang="ko-KR" altLang="en-US" sz="20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 설정</a:t>
            </a:r>
            <a:endParaRPr lang="en-US" sz="20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12" name="Google Shape;465;p33">
            <a:extLst>
              <a:ext uri="{FF2B5EF4-FFF2-40B4-BE49-F238E27FC236}">
                <a16:creationId xmlns:a16="http://schemas.microsoft.com/office/drawing/2014/main" id="{B981D24F-EC32-415D-BB8E-EE3094EF3726}"/>
              </a:ext>
            </a:extLst>
          </p:cNvPr>
          <p:cNvSpPr/>
          <p:nvPr/>
        </p:nvSpPr>
        <p:spPr>
          <a:xfrm>
            <a:off x="5918375" y="2868246"/>
            <a:ext cx="2505600" cy="441000"/>
          </a:xfrm>
          <a:prstGeom prst="roundRect">
            <a:avLst>
              <a:gd name="adj" fmla="val 6740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467;p33">
            <a:extLst>
              <a:ext uri="{FF2B5EF4-FFF2-40B4-BE49-F238E27FC236}">
                <a16:creationId xmlns:a16="http://schemas.microsoft.com/office/drawing/2014/main" id="{3B465B08-DB3E-4785-B2C6-44023510E70D}"/>
              </a:ext>
            </a:extLst>
          </p:cNvPr>
          <p:cNvSpPr txBox="1">
            <a:spLocks/>
          </p:cNvSpPr>
          <p:nvPr/>
        </p:nvSpPr>
        <p:spPr>
          <a:xfrm>
            <a:off x="6200326" y="2842745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구현</a:t>
            </a:r>
            <a:endParaRPr lang="en-US" sz="20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132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566A4FC5-DF90-4323-8209-30538992A69E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화면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21F14B-95EE-476A-901B-76380D1E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47" y="1132050"/>
            <a:ext cx="6352706" cy="3548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63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C5BD043F-4F34-4EB4-8F6D-6E92B5B66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4800" y="2571750"/>
            <a:ext cx="295191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Rest API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를 이용한 검색 기능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더미데이터 조회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입출고 화면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1A563CF-37E3-4952-87B4-01621449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29" y="1123391"/>
            <a:ext cx="2001679" cy="355854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036052C-B6AF-4761-870B-A79604B0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913" y="1123391"/>
            <a:ext cx="2001679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8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1"/>
          <p:cNvGrpSpPr/>
          <p:nvPr/>
        </p:nvGrpSpPr>
        <p:grpSpPr>
          <a:xfrm>
            <a:off x="5559919" y="2991798"/>
            <a:ext cx="2692322" cy="1512015"/>
            <a:chOff x="2625225" y="855400"/>
            <a:chExt cx="1307714" cy="899687"/>
          </a:xfrm>
          <a:solidFill>
            <a:schemeClr val="accent3"/>
          </a:solidFill>
        </p:grpSpPr>
        <p:sp>
          <p:nvSpPr>
            <p:cNvPr id="429" name="Google Shape;429;p31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2625239" y="986787"/>
              <a:ext cx="1307700" cy="7683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1"/>
          <p:cNvGrpSpPr/>
          <p:nvPr/>
        </p:nvGrpSpPr>
        <p:grpSpPr>
          <a:xfrm>
            <a:off x="2068232" y="2991798"/>
            <a:ext cx="2692322" cy="1512015"/>
            <a:chOff x="2625225" y="855400"/>
            <a:chExt cx="1307714" cy="899687"/>
          </a:xfrm>
          <a:solidFill>
            <a:schemeClr val="accent3"/>
          </a:solidFill>
        </p:grpSpPr>
        <p:sp>
          <p:nvSpPr>
            <p:cNvPr id="432" name="Google Shape;432;p31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2625239" y="986787"/>
              <a:ext cx="1307700" cy="7683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4325207" y="1260160"/>
            <a:ext cx="2692322" cy="1512015"/>
            <a:chOff x="2625225" y="855400"/>
            <a:chExt cx="1307714" cy="899687"/>
          </a:xfrm>
          <a:solidFill>
            <a:schemeClr val="accent4"/>
          </a:solidFill>
        </p:grpSpPr>
        <p:sp>
          <p:nvSpPr>
            <p:cNvPr id="435" name="Google Shape;435;p31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625239" y="986787"/>
              <a:ext cx="1307700" cy="7683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1"/>
          <p:cNvGrpSpPr/>
          <p:nvPr/>
        </p:nvGrpSpPr>
        <p:grpSpPr>
          <a:xfrm>
            <a:off x="841469" y="1260160"/>
            <a:ext cx="2692322" cy="1512015"/>
            <a:chOff x="2625225" y="855400"/>
            <a:chExt cx="1307714" cy="899687"/>
          </a:xfrm>
          <a:solidFill>
            <a:schemeClr val="accent4"/>
          </a:solidFill>
        </p:grpSpPr>
        <p:sp>
          <p:nvSpPr>
            <p:cNvPr id="438" name="Google Shape;438;p31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2625239" y="986787"/>
              <a:ext cx="1307700" cy="7683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1"/>
          <p:cNvSpPr txBox="1">
            <a:spLocks noGrp="1"/>
          </p:cNvSpPr>
          <p:nvPr>
            <p:ph type="title"/>
          </p:nvPr>
        </p:nvSpPr>
        <p:spPr>
          <a:xfrm>
            <a:off x="930064" y="1923214"/>
            <a:ext cx="241359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프로젝트 </a:t>
            </a:r>
            <a:br>
              <a:rPr lang="en-US" altLang="ko-KR" dirty="0">
                <a:latin typeface="위메프 Bold" panose="020B0600000101010101" pitchFamily="50" charset="-127"/>
                <a:ea typeface="위메프 Bold" panose="020B0600000101010101" pitchFamily="50" charset="-127"/>
              </a:rPr>
            </a:br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분석 및 설계내용</a:t>
            </a:r>
            <a:endParaRPr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15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목차</a:t>
            </a:r>
            <a:endParaRPr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443" name="Google Shape;443;p31"/>
          <p:cNvSpPr txBox="1">
            <a:spLocks noGrp="1"/>
          </p:cNvSpPr>
          <p:nvPr>
            <p:ph type="title" idx="2"/>
          </p:nvPr>
        </p:nvSpPr>
        <p:spPr>
          <a:xfrm>
            <a:off x="2798377" y="1578507"/>
            <a:ext cx="6441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6" name="Google Shape;446;p31"/>
          <p:cNvSpPr txBox="1">
            <a:spLocks noGrp="1"/>
          </p:cNvSpPr>
          <p:nvPr>
            <p:ph type="title" idx="5"/>
          </p:nvPr>
        </p:nvSpPr>
        <p:spPr>
          <a:xfrm>
            <a:off x="6282177" y="1578507"/>
            <a:ext cx="6441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7" name="Google Shape;447;p31"/>
          <p:cNvSpPr txBox="1">
            <a:spLocks noGrp="1"/>
          </p:cNvSpPr>
          <p:nvPr>
            <p:ph type="title" idx="6"/>
          </p:nvPr>
        </p:nvSpPr>
        <p:spPr>
          <a:xfrm>
            <a:off x="4507446" y="187318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이슈 및 해결방안</a:t>
            </a:r>
            <a:endParaRPr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449" name="Google Shape;449;p31"/>
          <p:cNvSpPr txBox="1">
            <a:spLocks noGrp="1"/>
          </p:cNvSpPr>
          <p:nvPr>
            <p:ph type="title" idx="8"/>
          </p:nvPr>
        </p:nvSpPr>
        <p:spPr>
          <a:xfrm>
            <a:off x="4023747" y="3310175"/>
            <a:ext cx="6441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0" name="Google Shape;450;p31"/>
          <p:cNvSpPr txBox="1">
            <a:spLocks noGrp="1"/>
          </p:cNvSpPr>
          <p:nvPr>
            <p:ph type="title" idx="9"/>
          </p:nvPr>
        </p:nvSpPr>
        <p:spPr>
          <a:xfrm>
            <a:off x="5731357" y="361543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향후일정</a:t>
            </a:r>
            <a:endParaRPr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452" name="Google Shape;452;p31"/>
          <p:cNvSpPr txBox="1">
            <a:spLocks noGrp="1"/>
          </p:cNvSpPr>
          <p:nvPr>
            <p:ph type="title" idx="14"/>
          </p:nvPr>
        </p:nvSpPr>
        <p:spPr>
          <a:xfrm>
            <a:off x="7515422" y="3310175"/>
            <a:ext cx="6441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13A42EF-65B7-4246-8DAB-985833594E5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289727" y="3604719"/>
            <a:ext cx="2305500" cy="527700"/>
          </a:xfrm>
        </p:spPr>
        <p:txBody>
          <a:bodyPr/>
          <a:lstStyle/>
          <a:p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진행 상황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C5BD043F-4F34-4EB4-8F6D-6E92B5B66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55733" y="2571750"/>
            <a:ext cx="295191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Zxing</a:t>
            </a:r>
            <a:r>
              <a:rPr 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라이브러리를 이용한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모바일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QR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스캐너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바코드</a:t>
            </a:r>
            <a:r>
              <a:rPr lang="en-US" altLang="ko-KR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 </a:t>
            </a:r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스캐너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27004560">
            <a:extLst>
              <a:ext uri="{FF2B5EF4-FFF2-40B4-BE49-F238E27FC236}">
                <a16:creationId xmlns:a16="http://schemas.microsoft.com/office/drawing/2014/main" id="{77CD4C95-2196-404C-945D-B67E48454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1" y="1134623"/>
            <a:ext cx="2164186" cy="347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27004776">
            <a:extLst>
              <a:ext uri="{FF2B5EF4-FFF2-40B4-BE49-F238E27FC236}">
                <a16:creationId xmlns:a16="http://schemas.microsoft.com/office/drawing/2014/main" id="{ABD8D346-0C13-4C71-9137-FE14419D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940" y="1134623"/>
            <a:ext cx="2164186" cy="347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77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바코드 인식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42BFEC5-56B6-444C-9D24-FCEB1735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33" y="1123391"/>
            <a:ext cx="6468533" cy="3503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62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566A4FC5-DF90-4323-8209-30538992A69E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화면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CDECF3-0BCD-434B-AF71-5D1BE8AC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59" y="1132986"/>
            <a:ext cx="6374082" cy="3581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E4DB74B-EE42-4163-92E2-DFC525C7AB28}"/>
              </a:ext>
            </a:extLst>
          </p:cNvPr>
          <p:cNvSpPr/>
          <p:nvPr/>
        </p:nvSpPr>
        <p:spPr>
          <a:xfrm>
            <a:off x="3463925" y="1391037"/>
            <a:ext cx="1416050" cy="4260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4569A-1CC5-4034-B0F2-0DA047A2F622}"/>
              </a:ext>
            </a:extLst>
          </p:cNvPr>
          <p:cNvSpPr txBox="1"/>
          <p:nvPr/>
        </p:nvSpPr>
        <p:spPr>
          <a:xfrm>
            <a:off x="3397250" y="1367309"/>
            <a:ext cx="148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입고 등록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3DD67-67B0-454B-B139-837825449A7C}"/>
              </a:ext>
            </a:extLst>
          </p:cNvPr>
          <p:cNvSpPr/>
          <p:nvPr/>
        </p:nvSpPr>
        <p:spPr>
          <a:xfrm>
            <a:off x="2177391" y="1670069"/>
            <a:ext cx="654709" cy="189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C6F0F-2B35-4D91-A09E-B12565F7DF98}"/>
              </a:ext>
            </a:extLst>
          </p:cNvPr>
          <p:cNvSpPr txBox="1"/>
          <p:nvPr/>
        </p:nvSpPr>
        <p:spPr>
          <a:xfrm>
            <a:off x="2177391" y="1663188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j-ea"/>
                <a:ea typeface="+mj-ea"/>
              </a:rPr>
              <a:t>입고 등록</a:t>
            </a:r>
            <a:endParaRPr lang="en-US" altLang="ko-KR" sz="8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640AC8-AEE9-4F13-AF7E-88192EE08F9F}"/>
              </a:ext>
            </a:extLst>
          </p:cNvPr>
          <p:cNvSpPr/>
          <p:nvPr/>
        </p:nvSpPr>
        <p:spPr>
          <a:xfrm>
            <a:off x="3463924" y="1854546"/>
            <a:ext cx="1558925" cy="6132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104A6-655D-40A4-BF5E-94EAB16CA673}"/>
              </a:ext>
            </a:extLst>
          </p:cNvPr>
          <p:cNvSpPr txBox="1"/>
          <p:nvPr/>
        </p:nvSpPr>
        <p:spPr>
          <a:xfrm>
            <a:off x="3400424" y="1821482"/>
            <a:ext cx="167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바코드를 사용할 수 없는 경우 품목 검색 후 수량을 수동 입력</a:t>
            </a:r>
          </a:p>
        </p:txBody>
      </p:sp>
    </p:spTree>
    <p:extLst>
      <p:ext uri="{BB962C8B-B14F-4D97-AF65-F5344CB8AC3E}">
        <p14:creationId xmlns:p14="http://schemas.microsoft.com/office/powerpoint/2010/main" val="261396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C5BD043F-4F34-4EB4-8F6D-6E92B5B66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4800" y="2571750"/>
            <a:ext cx="295191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검색된 값을 바탕으로 조회 된 값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선택해 수량 변경 가능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입고 변경 </a:t>
            </a:r>
            <a:r>
              <a:rPr lang="en-US" altLang="ko-KR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Dialog</a:t>
            </a:r>
            <a:endParaRPr lang="ko-KR" altLang="en-US" sz="2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F81E8A3-FA45-4AF2-8B2E-BD61EF7A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2" y="1123391"/>
            <a:ext cx="1994059" cy="35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입고 입력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913FEF4E-0508-4471-9D2D-B674236B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29" y="1123391"/>
            <a:ext cx="6431941" cy="3497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401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입고 삭제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 descr="텍스트, 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EA7197ED-D7C6-4957-BC7B-F6186DEF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" y="1087446"/>
            <a:ext cx="6685280" cy="3603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45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566A4FC5-DF90-4323-8209-30538992A69E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화면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7616-0BDF-4740-8014-5374BF21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03" y="1138822"/>
            <a:ext cx="6313594" cy="3550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82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566A4FC5-DF90-4323-8209-30538992A69E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화면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5FE53E-ADE0-40DC-A23E-5DC6B6F9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790" y="1121406"/>
            <a:ext cx="6396420" cy="3565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0FB5458-6643-4D1C-BED5-88A10D4D0988}"/>
              </a:ext>
            </a:extLst>
          </p:cNvPr>
          <p:cNvSpPr/>
          <p:nvPr/>
        </p:nvSpPr>
        <p:spPr>
          <a:xfrm>
            <a:off x="6481876" y="2117140"/>
            <a:ext cx="137160" cy="1499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90" dirty="0"/>
              <a:t>짜</a:t>
            </a:r>
          </a:p>
        </p:txBody>
      </p:sp>
    </p:spTree>
    <p:extLst>
      <p:ext uri="{BB962C8B-B14F-4D97-AF65-F5344CB8AC3E}">
        <p14:creationId xmlns:p14="http://schemas.microsoft.com/office/powerpoint/2010/main" val="2512504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C5BD043F-4F34-4EB4-8F6D-6E92B5B66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4800" y="2571750"/>
            <a:ext cx="295191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Rest API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를 이용한 검색 기능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더미데이터 조회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검색 화면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7213458-BB28-408E-AA74-C1DE1842A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59" y="1123391"/>
            <a:ext cx="1994059" cy="354499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FC3B2C9-CD81-43D8-918D-646A75701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57" y="1123391"/>
            <a:ext cx="1994059" cy="35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88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발주 목록 검색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230E530-6C40-440B-AFA7-94EFCC9D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06" y="1087446"/>
            <a:ext cx="6658187" cy="3606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13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5"/>
          <p:cNvGrpSpPr/>
          <p:nvPr/>
        </p:nvGrpSpPr>
        <p:grpSpPr>
          <a:xfrm>
            <a:off x="462238" y="1118895"/>
            <a:ext cx="1547936" cy="1172018"/>
            <a:chOff x="1556995" y="948473"/>
            <a:chExt cx="1797000" cy="1360597"/>
          </a:xfrm>
          <a:solidFill>
            <a:schemeClr val="accent3"/>
          </a:solidFill>
        </p:grpSpPr>
        <p:sp>
          <p:nvSpPr>
            <p:cNvPr id="509" name="Google Shape;509;p35"/>
            <p:cNvSpPr/>
            <p:nvPr/>
          </p:nvSpPr>
          <p:spPr>
            <a:xfrm>
              <a:off x="1556995" y="948473"/>
              <a:ext cx="851400" cy="9963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556995" y="1147170"/>
              <a:ext cx="1797000" cy="11619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5"/>
          <p:cNvSpPr txBox="1">
            <a:spLocks noGrp="1"/>
          </p:cNvSpPr>
          <p:nvPr>
            <p:ph type="title" idx="2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2" name="Google Shape;512;p35"/>
          <p:cNvSpPr/>
          <p:nvPr/>
        </p:nvSpPr>
        <p:spPr>
          <a:xfrm>
            <a:off x="5290778" y="3667301"/>
            <a:ext cx="3126900" cy="7134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1195634" y="2436287"/>
            <a:ext cx="710659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tx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프로젝트 분석 및 설계 내용</a:t>
            </a:r>
            <a:endParaRPr sz="4800" dirty="0">
              <a:solidFill>
                <a:schemeClr val="tx1"/>
              </a:solidFill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창고 검색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44AC80-44EA-4AFF-8A8C-46CC1A21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7" y="1087446"/>
            <a:ext cx="6719146" cy="3639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487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566A4FC5-DF90-4323-8209-30538992A69E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화면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CDDCBD-DC61-46F6-AAE1-9D1312C2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80" y="1101087"/>
            <a:ext cx="6422240" cy="3592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55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기본 입고 현황 및 상세 현황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BD931-82D6-45C1-9C64-C36A575CB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24" y="1192107"/>
            <a:ext cx="6715125" cy="3619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503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20;p36">
            <a:extLst>
              <a:ext uri="{FF2B5EF4-FFF2-40B4-BE49-F238E27FC236}">
                <a16:creationId xmlns:a16="http://schemas.microsoft.com/office/drawing/2014/main" id="{C5BD043F-4F34-4EB4-8F6D-6E92B5B66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55306" y="2700079"/>
            <a:ext cx="2501014" cy="364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네이버 클라우드 서버 구축과 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팀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과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연동 완료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Spring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서버 실행 가능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네이버 클라우드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851C13-5CB6-4FB7-9705-3B4EF6197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46" b="18200"/>
          <a:stretch/>
        </p:blipFill>
        <p:spPr>
          <a:xfrm>
            <a:off x="720025" y="1285261"/>
            <a:ext cx="2998535" cy="319420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6E8787D-ED4B-4044-81D0-25F64CAAF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151"/>
          <a:stretch/>
        </p:blipFill>
        <p:spPr>
          <a:xfrm>
            <a:off x="2988695" y="1285260"/>
            <a:ext cx="2998535" cy="319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91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5"/>
          <p:cNvGrpSpPr/>
          <p:nvPr/>
        </p:nvGrpSpPr>
        <p:grpSpPr>
          <a:xfrm>
            <a:off x="462238" y="1118895"/>
            <a:ext cx="1547936" cy="1172018"/>
            <a:chOff x="1556995" y="948473"/>
            <a:chExt cx="1797000" cy="1360597"/>
          </a:xfrm>
          <a:solidFill>
            <a:schemeClr val="accent5"/>
          </a:solidFill>
        </p:grpSpPr>
        <p:sp>
          <p:nvSpPr>
            <p:cNvPr id="509" name="Google Shape;509;p35"/>
            <p:cNvSpPr/>
            <p:nvPr/>
          </p:nvSpPr>
          <p:spPr>
            <a:xfrm>
              <a:off x="1556995" y="948473"/>
              <a:ext cx="851400" cy="9963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556995" y="1147170"/>
              <a:ext cx="1797000" cy="11619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5"/>
          <p:cNvSpPr txBox="1">
            <a:spLocks noGrp="1"/>
          </p:cNvSpPr>
          <p:nvPr>
            <p:ph type="title" idx="2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12" name="Google Shape;512;p35"/>
          <p:cNvSpPr/>
          <p:nvPr/>
        </p:nvSpPr>
        <p:spPr>
          <a:xfrm>
            <a:off x="5290778" y="3667301"/>
            <a:ext cx="3126900" cy="7134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1195634" y="2436287"/>
            <a:ext cx="710659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향후 일정</a:t>
            </a:r>
            <a:endParaRPr sz="4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902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C2D999-F0BB-45C9-95D2-601356A5EB3A}"/>
              </a:ext>
            </a:extLst>
          </p:cNvPr>
          <p:cNvSpPr/>
          <p:nvPr/>
        </p:nvSpPr>
        <p:spPr>
          <a:xfrm>
            <a:off x="870623" y="1133549"/>
            <a:ext cx="3751722" cy="34319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F82400AA-E437-4427-8260-2C378938BEC0}"/>
              </a:ext>
            </a:extLst>
          </p:cNvPr>
          <p:cNvSpPr txBox="1">
            <a:spLocks/>
          </p:cNvSpPr>
          <p:nvPr/>
        </p:nvSpPr>
        <p:spPr>
          <a:xfrm>
            <a:off x="720000" y="506427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프로젝트 추진일정</a:t>
            </a:r>
            <a:endParaRPr lang="en-US" sz="2400" dirty="0">
              <a:solidFill>
                <a:schemeClr val="tx1"/>
              </a:solidFill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22FFFDA7-7AB5-43E4-B0BB-A87F5DA97CAD}"/>
              </a:ext>
            </a:extLst>
          </p:cNvPr>
          <p:cNvGraphicFramePr>
            <a:graphicFrameLocks noGrp="1"/>
          </p:cNvGraphicFramePr>
          <p:nvPr/>
        </p:nvGraphicFramePr>
        <p:xfrm>
          <a:off x="870623" y="1133549"/>
          <a:ext cx="3751722" cy="3442564"/>
        </p:xfrm>
        <a:graphic>
          <a:graphicData uri="http://schemas.openxmlformats.org/drawingml/2006/table">
            <a:tbl>
              <a:tblPr/>
              <a:tblGrid>
                <a:gridCol w="714347">
                  <a:extLst>
                    <a:ext uri="{9D8B030D-6E8A-4147-A177-3AD203B41FA5}">
                      <a16:colId xmlns:a16="http://schemas.microsoft.com/office/drawing/2014/main" val="580490484"/>
                    </a:ext>
                  </a:extLst>
                </a:gridCol>
                <a:gridCol w="1523255">
                  <a:extLst>
                    <a:ext uri="{9D8B030D-6E8A-4147-A177-3AD203B41FA5}">
                      <a16:colId xmlns:a16="http://schemas.microsoft.com/office/drawing/2014/main" val="1696738262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772467776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3439348049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665587942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2226063736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3526546971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2814601370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2353733951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86682978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1995968349"/>
                    </a:ext>
                  </a:extLst>
                </a:gridCol>
                <a:gridCol w="151412">
                  <a:extLst>
                    <a:ext uri="{9D8B030D-6E8A-4147-A177-3AD203B41FA5}">
                      <a16:colId xmlns:a16="http://schemas.microsoft.com/office/drawing/2014/main" val="686519612"/>
                    </a:ext>
                  </a:extLst>
                </a:gridCol>
              </a:tblGrid>
              <a:tr h="15732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추진내용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추진일정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주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42450"/>
                  </a:ext>
                </a:extLst>
              </a:tr>
              <a:tr h="22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1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12251" marB="1225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076234"/>
                  </a:ext>
                </a:extLst>
              </a:tr>
              <a:tr h="209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계획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아이디어 구체화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상세 계획 수립 및 요구사항 분석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FFFF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60752"/>
                  </a:ext>
                </a:extLst>
              </a:tr>
              <a:tr h="235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분석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기존 유사 프로젝트 및 오픈소스 분석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706344"/>
                  </a:ext>
                </a:extLst>
              </a:tr>
              <a:tr h="1585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디자인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System Design with UML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87852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UI(Web Page) Design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391444"/>
                  </a:ext>
                </a:extLst>
              </a:tr>
              <a:tr h="158569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클라이언트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개발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Login Function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개발 및 화면 작성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480175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Data Transmission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구축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852792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입출고 등록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Activity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작성 및 연결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신명조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018833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입출고 현황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Activity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작성 및 연결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신명조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998784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현재고현황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Activity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작성 및 연결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신명조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242177"/>
                  </a:ext>
                </a:extLst>
              </a:tr>
              <a:tr h="222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메인 화면 및 환경설정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Activity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작성 및 연결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신명조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219035"/>
                  </a:ext>
                </a:extLst>
              </a:tr>
              <a:tr h="158569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서버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개발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Spring Server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구축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307154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개발 환경 구축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(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Naver Cloud Server)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421881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REST API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연결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582396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보안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(JWT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를 통한 인증 및 접근 제한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355983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MariaDB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와 서버 연동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92255"/>
                  </a:ext>
                </a:extLst>
              </a:tr>
              <a:tr h="158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한컴돋움"/>
                          <a:ea typeface="한컴돋움"/>
                        </a:rPr>
                        <a:t>데이터 다중쿼리 및 트랜잭션 구현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3006" marR="63006" marT="31503" marB="3150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006051"/>
                  </a:ext>
                </a:extLst>
              </a:tr>
            </a:tbl>
          </a:graphicData>
        </a:graphic>
      </p:graphicFrame>
      <p:sp>
        <p:nvSpPr>
          <p:cNvPr id="32" name="Google Shape;465;p33">
            <a:extLst>
              <a:ext uri="{FF2B5EF4-FFF2-40B4-BE49-F238E27FC236}">
                <a16:creationId xmlns:a16="http://schemas.microsoft.com/office/drawing/2014/main" id="{26797C9E-6B68-4887-BEEA-367804F9B07E}"/>
              </a:ext>
            </a:extLst>
          </p:cNvPr>
          <p:cNvSpPr/>
          <p:nvPr/>
        </p:nvSpPr>
        <p:spPr>
          <a:xfrm>
            <a:off x="5138030" y="2022377"/>
            <a:ext cx="2505600" cy="4410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467;p33">
            <a:extLst>
              <a:ext uri="{FF2B5EF4-FFF2-40B4-BE49-F238E27FC236}">
                <a16:creationId xmlns:a16="http://schemas.microsoft.com/office/drawing/2014/main" id="{637C5E22-31EC-4A91-951A-BCB836E34802}"/>
              </a:ext>
            </a:extLst>
          </p:cNvPr>
          <p:cNvSpPr txBox="1">
            <a:spLocks/>
          </p:cNvSpPr>
          <p:nvPr/>
        </p:nvSpPr>
        <p:spPr>
          <a:xfrm>
            <a:off x="5419981" y="1996876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11</a:t>
            </a:r>
            <a:r>
              <a:rPr lang="ko-KR" altLang="en-US" sz="20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월</a:t>
            </a:r>
            <a:endParaRPr lang="en-US" sz="20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4" name="Google Shape;468;p33">
            <a:extLst>
              <a:ext uri="{FF2B5EF4-FFF2-40B4-BE49-F238E27FC236}">
                <a16:creationId xmlns:a16="http://schemas.microsoft.com/office/drawing/2014/main" id="{F7C93A55-1A64-4D96-941C-3CD7AF93D3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12258" y="2555775"/>
            <a:ext cx="3437288" cy="1089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반품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현황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환경설정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Activity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구현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백엔드를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새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Activity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에 연결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JWT</a:t>
            </a: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를 이용한 로그인 기능 구현</a:t>
            </a: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529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5"/>
          <p:cNvSpPr/>
          <p:nvPr/>
        </p:nvSpPr>
        <p:spPr>
          <a:xfrm>
            <a:off x="1219224" y="1412872"/>
            <a:ext cx="1671900" cy="441000"/>
          </a:xfrm>
          <a:prstGeom prst="roundRect">
            <a:avLst>
              <a:gd name="adj" fmla="val 6740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5"/>
          <p:cNvSpPr txBox="1">
            <a:spLocks noGrp="1"/>
          </p:cNvSpPr>
          <p:nvPr>
            <p:ph type="body" idx="1"/>
          </p:nvPr>
        </p:nvSpPr>
        <p:spPr>
          <a:xfrm>
            <a:off x="1233876" y="1307253"/>
            <a:ext cx="6690900" cy="2497797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Varela Round"/>
                <a:sym typeface="Varela Round"/>
              </a:rPr>
              <a:t>           </a:t>
            </a:r>
            <a:r>
              <a:rPr lang="ko-KR" altLang="en-US" sz="2000" b="1" dirty="0">
                <a:solidFill>
                  <a:schemeClr val="dk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Varela Round"/>
                <a:sym typeface="Varela Round"/>
              </a:rPr>
              <a:t>사진</a:t>
            </a:r>
            <a:endParaRPr lang="en-US" altLang="ko-KR" sz="2000" b="1" dirty="0">
              <a:solidFill>
                <a:schemeClr val="dk1"/>
              </a:solidFill>
              <a:latin typeface="위메프" panose="020B0600000101010101" pitchFamily="50" charset="-127"/>
              <a:ea typeface="위메프" panose="020B0600000101010101" pitchFamily="50" charset="-127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위메프" panose="020B0600000101010101" pitchFamily="50" charset="-127"/>
              <a:ea typeface="위메프" panose="020B0600000101010101" pitchFamily="50" charset="-127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위메프" panose="020B0600000101010101" pitchFamily="50" charset="-127"/>
              <a:ea typeface="위메프" panose="020B0600000101010101" pitchFamily="50" charset="-127"/>
              <a:cs typeface="Varela Round"/>
              <a:sym typeface="Varela Rou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ERP </a:t>
            </a:r>
            <a:r>
              <a:rPr lang="ko-KR" altLang="en-US" sz="1400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이미지 </a:t>
            </a:r>
            <a:r>
              <a:rPr lang="en-US" altLang="ko-KR" sz="1400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: </a:t>
            </a:r>
            <a:r>
              <a:rPr lang="ko-KR" altLang="en-US" sz="1400" dirty="0" err="1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바인솔루션</a:t>
            </a:r>
            <a:r>
              <a:rPr lang="ko-KR" altLang="en-US" sz="1400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 홈페이지 </a:t>
            </a:r>
            <a:r>
              <a:rPr lang="en-US" altLang="ko-KR" sz="1400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&lt;ERP </a:t>
            </a:r>
            <a:r>
              <a:rPr lang="ko-KR" altLang="en-US" sz="1400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소개 페이지</a:t>
            </a:r>
            <a:r>
              <a:rPr lang="en-US" altLang="ko-KR" sz="1400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&gt;</a:t>
            </a:r>
            <a:endParaRPr sz="1400" dirty="0">
              <a:solidFill>
                <a:schemeClr val="dk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 altLang="en-US" dirty="0" err="1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바인컴퍼니</a:t>
            </a:r>
            <a:r>
              <a:rPr lang="ko-KR" altLang="en-US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 소개 이미지 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바인솔루션</a:t>
            </a:r>
            <a:r>
              <a:rPr lang="ko-KR" altLang="en-US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 홈페이지 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회사 소개 페이지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  <a:latin typeface="위메프" panose="020B0600000101010101" pitchFamily="50" charset="-127"/>
                <a:ea typeface="위메프" panose="020B0600000101010101" pitchFamily="50" charset="-127"/>
              </a:rPr>
              <a:t>&gt;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PDA </a:t>
            </a: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이미지 </a:t>
            </a:r>
            <a:r>
              <a:rPr lang="en-US" altLang="ko-KR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: QR code Scanner model U9300 </a:t>
            </a: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이미지</a:t>
            </a:r>
            <a:endParaRPr lang="en-US" altLang="ko-KR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개발 툴 로고 </a:t>
            </a:r>
            <a:r>
              <a:rPr lang="en-US" altLang="ko-KR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공식 홈페이지 로고 다운로드</a:t>
            </a:r>
            <a:endParaRPr lang="en-US" altLang="ko-KR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altLang="ko-KR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955" name="Google Shape;955;p55"/>
          <p:cNvSpPr txBox="1">
            <a:spLocks noGrp="1"/>
          </p:cNvSpPr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참고문헌</a:t>
            </a:r>
            <a:endParaRPr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3"/>
          <p:cNvSpPr txBox="1">
            <a:spLocks noGrp="1"/>
          </p:cNvSpPr>
          <p:nvPr>
            <p:ph type="title"/>
          </p:nvPr>
        </p:nvSpPr>
        <p:spPr>
          <a:xfrm>
            <a:off x="2646000" y="1949456"/>
            <a:ext cx="3852000" cy="8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감사합니다</a:t>
            </a:r>
            <a:r>
              <a:rPr lang="en-US" altLang="ko-KR" sz="54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!</a:t>
            </a:r>
            <a:endParaRPr sz="54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929" name="Google Shape;929;p53"/>
          <p:cNvSpPr/>
          <p:nvPr/>
        </p:nvSpPr>
        <p:spPr>
          <a:xfrm>
            <a:off x="3220800" y="3308793"/>
            <a:ext cx="2702400" cy="441000"/>
          </a:xfrm>
          <a:prstGeom prst="roundRect">
            <a:avLst>
              <a:gd name="adj" fmla="val 674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19;p36">
            <a:extLst>
              <a:ext uri="{FF2B5EF4-FFF2-40B4-BE49-F238E27FC236}">
                <a16:creationId xmlns:a16="http://schemas.microsoft.com/office/drawing/2014/main" id="{E0645C47-EF2E-41DC-BEFD-E23C50811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6825" y="384748"/>
            <a:ext cx="4648703" cy="678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ERP (</a:t>
            </a:r>
            <a:r>
              <a:rPr lang="ko-KR" altLang="en-US" sz="2800" dirty="0" err="1">
                <a:latin typeface="위메프 Bold" panose="020B0600000101010101" pitchFamily="50" charset="-127"/>
                <a:ea typeface="위메프 Bold" panose="020B0600000101010101" pitchFamily="50" charset="-127"/>
              </a:rPr>
              <a:t>전산적</a:t>
            </a:r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 자원 관리</a:t>
            </a:r>
            <a:r>
              <a:rPr lang="en-US" altLang="ko-KR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)</a:t>
            </a:r>
            <a:endParaRPr sz="2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0" name="Google Shape;520;p36">
            <a:extLst>
              <a:ext uri="{FF2B5EF4-FFF2-40B4-BE49-F238E27FC236}">
                <a16:creationId xmlns:a16="http://schemas.microsoft.com/office/drawing/2014/main" id="{89C476E2-8509-4683-9238-D825A6D8D3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29199" y="1713516"/>
            <a:ext cx="3703601" cy="227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ERP(Enterprise Resource Planning)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기업 내 생산</a:t>
            </a:r>
            <a:r>
              <a:rPr lang="en-US" altLang="ko-KR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물류</a:t>
            </a:r>
            <a:r>
              <a:rPr lang="en-US" altLang="ko-KR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재무</a:t>
            </a:r>
            <a:r>
              <a:rPr lang="en-US" altLang="ko-KR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회계</a:t>
            </a:r>
            <a:r>
              <a:rPr lang="en-US" altLang="ko-KR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영업과 구매</a:t>
            </a:r>
            <a:r>
              <a:rPr lang="en-US" altLang="ko-KR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재고 등 경영 활동 프로세스들을 통합적으로 </a:t>
            </a:r>
            <a:endParaRPr lang="en-US" altLang="ko-KR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연계하여 관리해 주며</a:t>
            </a:r>
            <a:r>
              <a:rPr lang="en-US" altLang="ko-KR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기업에서 발생하는 </a:t>
            </a:r>
            <a:endParaRPr lang="en-US" altLang="ko-KR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정보들을 서로 공유하고 </a:t>
            </a:r>
            <a:endParaRPr lang="en-US" altLang="ko-KR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새로운 정보의 생성과 빠른 의사결정을 </a:t>
            </a:r>
            <a:endParaRPr lang="en-US" altLang="ko-KR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도와주는 시스템</a:t>
            </a:r>
            <a:endParaRPr b="1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FB59E57-2E0B-4D27-A3AE-4ACD5C1AD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5" y="1791336"/>
            <a:ext cx="3249005" cy="2116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022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6"/>
          <p:cNvSpPr txBox="1">
            <a:spLocks noGrp="1"/>
          </p:cNvSpPr>
          <p:nvPr>
            <p:ph type="title"/>
          </p:nvPr>
        </p:nvSpPr>
        <p:spPr>
          <a:xfrm>
            <a:off x="2160692" y="386612"/>
            <a:ext cx="4648703" cy="678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자재 관리 프로그램</a:t>
            </a:r>
            <a:endParaRPr sz="2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2847510" y="1455191"/>
            <a:ext cx="5388900" cy="6786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ICT </a:t>
            </a:r>
            <a:r>
              <a:rPr lang="ko-KR" altLang="en-US" sz="1800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전문 기업 </a:t>
            </a:r>
            <a:r>
              <a:rPr lang="ko-KR" altLang="en-US" sz="1800" b="1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바인 컴퍼니</a:t>
            </a:r>
            <a:endParaRPr lang="en-US" altLang="ko-KR" sz="1800" b="1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: MES, PMS, ERP </a:t>
            </a:r>
            <a:r>
              <a:rPr lang="ko-KR" altLang="en-US" b="1" dirty="0">
                <a:solidFill>
                  <a:schemeClr val="bg2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등 기업 경영에 필요한 시스템 개발</a:t>
            </a:r>
            <a:endParaRPr b="1" dirty="0">
              <a:solidFill>
                <a:schemeClr val="bg2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FDB85-8D94-4FDB-8B57-3D1531CD8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" t="3538" r="2043" b="8810"/>
          <a:stretch/>
        </p:blipFill>
        <p:spPr>
          <a:xfrm>
            <a:off x="721361" y="1244591"/>
            <a:ext cx="2383536" cy="1327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4FB90D-8589-40C6-86C7-1D3886D2A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646" y="2392454"/>
            <a:ext cx="3417392" cy="2118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부제목 4">
            <a:extLst>
              <a:ext uri="{FF2B5EF4-FFF2-40B4-BE49-F238E27FC236}">
                <a16:creationId xmlns:a16="http://schemas.microsoft.com/office/drawing/2014/main" id="{929189CE-3963-483A-BE2F-C9F34BBE9B56}"/>
              </a:ext>
            </a:extLst>
          </p:cNvPr>
          <p:cNvSpPr txBox="1">
            <a:spLocks/>
          </p:cNvSpPr>
          <p:nvPr/>
        </p:nvSpPr>
        <p:spPr>
          <a:xfrm>
            <a:off x="1363001" y="4030245"/>
            <a:ext cx="2357100" cy="39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위메프" panose="020B0600000101010101" pitchFamily="50" charset="-127"/>
                <a:ea typeface="위메프" panose="020B0600000101010101" pitchFamily="50" charset="-127"/>
              </a:rPr>
              <a:t>바인 솔루션 프로그램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42E7DD-3CA8-4D2A-ADCA-8D5402BF2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9"/>
          <a:stretch/>
        </p:blipFill>
        <p:spPr>
          <a:xfrm>
            <a:off x="6484274" y="2394076"/>
            <a:ext cx="1824197" cy="2116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6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7"/>
          <p:cNvGrpSpPr/>
          <p:nvPr/>
        </p:nvGrpSpPr>
        <p:grpSpPr>
          <a:xfrm>
            <a:off x="3375211" y="1691954"/>
            <a:ext cx="911003" cy="689736"/>
            <a:chOff x="2333960" y="2049193"/>
            <a:chExt cx="1137900" cy="861417"/>
          </a:xfrm>
          <a:solidFill>
            <a:schemeClr val="accent4"/>
          </a:solidFill>
        </p:grpSpPr>
        <p:sp>
          <p:nvSpPr>
            <p:cNvPr id="812" name="Google Shape;812;p47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47"/>
          <p:cNvGrpSpPr/>
          <p:nvPr/>
        </p:nvGrpSpPr>
        <p:grpSpPr>
          <a:xfrm>
            <a:off x="4857786" y="1691954"/>
            <a:ext cx="911003" cy="689736"/>
            <a:chOff x="2333960" y="2049193"/>
            <a:chExt cx="1137900" cy="861417"/>
          </a:xfrm>
          <a:solidFill>
            <a:schemeClr val="accent3"/>
          </a:solidFill>
        </p:grpSpPr>
        <p:sp>
          <p:nvSpPr>
            <p:cNvPr id="816" name="Google Shape;816;p47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47"/>
          <p:cNvGrpSpPr/>
          <p:nvPr/>
        </p:nvGrpSpPr>
        <p:grpSpPr>
          <a:xfrm>
            <a:off x="5181641" y="1911000"/>
            <a:ext cx="263294" cy="367165"/>
            <a:chOff x="-63987100" y="2646800"/>
            <a:chExt cx="227625" cy="317425"/>
          </a:xfrm>
        </p:grpSpPr>
        <p:sp>
          <p:nvSpPr>
            <p:cNvPr id="819" name="Google Shape;819;p47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" name="Google Shape;821;p47"/>
          <p:cNvSpPr/>
          <p:nvPr/>
        </p:nvSpPr>
        <p:spPr>
          <a:xfrm>
            <a:off x="6057801" y="3280251"/>
            <a:ext cx="2073900" cy="441000"/>
          </a:xfrm>
          <a:prstGeom prst="roundRect">
            <a:avLst>
              <a:gd name="adj" fmla="val 6740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7"/>
          <p:cNvSpPr/>
          <p:nvPr/>
        </p:nvSpPr>
        <p:spPr>
          <a:xfrm>
            <a:off x="1012299" y="3259974"/>
            <a:ext cx="2073900" cy="441000"/>
          </a:xfrm>
          <a:prstGeom prst="roundRect">
            <a:avLst>
              <a:gd name="adj" fmla="val 6740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7"/>
          <p:cNvSpPr/>
          <p:nvPr/>
        </p:nvSpPr>
        <p:spPr>
          <a:xfrm>
            <a:off x="6057801" y="1838227"/>
            <a:ext cx="2073900" cy="441000"/>
          </a:xfrm>
          <a:prstGeom prst="roundRect">
            <a:avLst>
              <a:gd name="adj" fmla="val 6740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7"/>
          <p:cNvSpPr/>
          <p:nvPr/>
        </p:nvSpPr>
        <p:spPr>
          <a:xfrm>
            <a:off x="1022428" y="1838227"/>
            <a:ext cx="2073900" cy="441000"/>
          </a:xfrm>
          <a:prstGeom prst="roundRect">
            <a:avLst>
              <a:gd name="adj" fmla="val 6740"/>
            </a:avLst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7"/>
          <p:cNvSpPr txBox="1">
            <a:spLocks noGrp="1"/>
          </p:cNvSpPr>
          <p:nvPr>
            <p:ph type="title" idx="8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프로그램 핵심 기능</a:t>
            </a:r>
            <a:endParaRPr sz="2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827" name="Google Shape;827;p47"/>
          <p:cNvSpPr txBox="1">
            <a:spLocks noGrp="1"/>
          </p:cNvSpPr>
          <p:nvPr>
            <p:ph type="title"/>
          </p:nvPr>
        </p:nvSpPr>
        <p:spPr>
          <a:xfrm>
            <a:off x="1070268" y="1838227"/>
            <a:ext cx="1978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위메프" panose="020B0600000101010101" pitchFamily="50" charset="-127"/>
                <a:ea typeface="위메프" panose="020B0600000101010101" pitchFamily="50" charset="-127"/>
              </a:rPr>
              <a:t>자재 현황 관리</a:t>
            </a:r>
            <a:endParaRPr sz="2000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829" name="Google Shape;829;p47"/>
          <p:cNvSpPr txBox="1">
            <a:spLocks noGrp="1"/>
          </p:cNvSpPr>
          <p:nvPr>
            <p:ph type="title" idx="2"/>
          </p:nvPr>
        </p:nvSpPr>
        <p:spPr>
          <a:xfrm>
            <a:off x="6105660" y="1838227"/>
            <a:ext cx="1978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위메프" panose="020B0600000101010101" pitchFamily="50" charset="-127"/>
                <a:ea typeface="위메프" panose="020B0600000101010101" pitchFamily="50" charset="-127"/>
              </a:rPr>
              <a:t>입출고 등록</a:t>
            </a:r>
            <a:endParaRPr sz="2000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831" name="Google Shape;831;p47"/>
          <p:cNvSpPr txBox="1">
            <a:spLocks noGrp="1"/>
          </p:cNvSpPr>
          <p:nvPr>
            <p:ph type="title" idx="4"/>
          </p:nvPr>
        </p:nvSpPr>
        <p:spPr>
          <a:xfrm>
            <a:off x="1060139" y="3259974"/>
            <a:ext cx="1978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위메프" panose="020B0600000101010101" pitchFamily="50" charset="-127"/>
                <a:ea typeface="위메프" panose="020B0600000101010101" pitchFamily="50" charset="-127"/>
              </a:rPr>
              <a:t>바코드 인식</a:t>
            </a:r>
            <a:endParaRPr sz="2000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832" name="Google Shape;832;p47"/>
          <p:cNvSpPr txBox="1">
            <a:spLocks noGrp="1"/>
          </p:cNvSpPr>
          <p:nvPr>
            <p:ph type="title" idx="6"/>
          </p:nvPr>
        </p:nvSpPr>
        <p:spPr>
          <a:xfrm>
            <a:off x="6105660" y="3280251"/>
            <a:ext cx="1978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위메프" panose="020B0600000101010101" pitchFamily="50" charset="-127"/>
                <a:ea typeface="위메프" panose="020B0600000101010101" pitchFamily="50" charset="-127"/>
              </a:rPr>
              <a:t>검색 기능</a:t>
            </a:r>
            <a:endParaRPr sz="2000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grpSp>
        <p:nvGrpSpPr>
          <p:cNvPr id="834" name="Google Shape;834;p47"/>
          <p:cNvGrpSpPr/>
          <p:nvPr/>
        </p:nvGrpSpPr>
        <p:grpSpPr>
          <a:xfrm>
            <a:off x="3375211" y="3125354"/>
            <a:ext cx="911003" cy="689736"/>
            <a:chOff x="2333960" y="2049193"/>
            <a:chExt cx="1137900" cy="861417"/>
          </a:xfrm>
          <a:solidFill>
            <a:schemeClr val="accent5"/>
          </a:solidFill>
        </p:grpSpPr>
        <p:sp>
          <p:nvSpPr>
            <p:cNvPr id="835" name="Google Shape;835;p47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37" name="Google Shape;837;p47"/>
          <p:cNvGrpSpPr/>
          <p:nvPr/>
        </p:nvGrpSpPr>
        <p:grpSpPr>
          <a:xfrm>
            <a:off x="4857786" y="3125354"/>
            <a:ext cx="911003" cy="689736"/>
            <a:chOff x="2333960" y="2049193"/>
            <a:chExt cx="1137900" cy="861417"/>
          </a:xfrm>
          <a:solidFill>
            <a:schemeClr val="accent3"/>
          </a:solidFill>
        </p:grpSpPr>
        <p:sp>
          <p:nvSpPr>
            <p:cNvPr id="838" name="Google Shape;838;p47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name="adj" fmla="val 6278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name="adj" fmla="val 5762"/>
              </a:avLst>
            </a:prstGeom>
            <a:grp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3647577" y="1900306"/>
            <a:ext cx="366269" cy="366732"/>
            <a:chOff x="-61784125" y="1931250"/>
            <a:chExt cx="316650" cy="317050"/>
          </a:xfrm>
        </p:grpSpPr>
        <p:sp>
          <p:nvSpPr>
            <p:cNvPr id="851" name="Google Shape;851;p47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0701;p70">
            <a:extLst>
              <a:ext uri="{FF2B5EF4-FFF2-40B4-BE49-F238E27FC236}">
                <a16:creationId xmlns:a16="http://schemas.microsoft.com/office/drawing/2014/main" id="{958888A3-9EAF-4759-AB48-D776875B23BC}"/>
              </a:ext>
            </a:extLst>
          </p:cNvPr>
          <p:cNvGrpSpPr/>
          <p:nvPr/>
        </p:nvGrpSpPr>
        <p:grpSpPr>
          <a:xfrm>
            <a:off x="5108888" y="3337702"/>
            <a:ext cx="361004" cy="357961"/>
            <a:chOff x="-47529700" y="2342000"/>
            <a:chExt cx="302450" cy="299900"/>
          </a:xfrm>
          <a:solidFill>
            <a:schemeClr val="tx1"/>
          </a:solidFill>
        </p:grpSpPr>
        <p:sp>
          <p:nvSpPr>
            <p:cNvPr id="47" name="Google Shape;10702;p70">
              <a:extLst>
                <a:ext uri="{FF2B5EF4-FFF2-40B4-BE49-F238E27FC236}">
                  <a16:creationId xmlns:a16="http://schemas.microsoft.com/office/drawing/2014/main" id="{58E9468B-1B11-49AC-9782-A7D11DCA91E3}"/>
                </a:ext>
              </a:extLst>
            </p:cNvPr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" name="Google Shape;10703;p70">
              <a:extLst>
                <a:ext uri="{FF2B5EF4-FFF2-40B4-BE49-F238E27FC236}">
                  <a16:creationId xmlns:a16="http://schemas.microsoft.com/office/drawing/2014/main" id="{7497DF01-1728-4D2D-80AD-8EECE2FBBAD8}"/>
                </a:ext>
              </a:extLst>
            </p:cNvPr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9" name="Google Shape;11238;p72">
            <a:extLst>
              <a:ext uri="{FF2B5EF4-FFF2-40B4-BE49-F238E27FC236}">
                <a16:creationId xmlns:a16="http://schemas.microsoft.com/office/drawing/2014/main" id="{8E882EC4-D8B4-4FD8-B117-B4EEACA6EF39}"/>
              </a:ext>
            </a:extLst>
          </p:cNvPr>
          <p:cNvSpPr/>
          <p:nvPr/>
        </p:nvSpPr>
        <p:spPr>
          <a:xfrm>
            <a:off x="3654628" y="3302043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02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/>
        </p:nvSpPr>
        <p:spPr>
          <a:xfrm>
            <a:off x="3462600" y="3337407"/>
            <a:ext cx="2218800" cy="441000"/>
          </a:xfrm>
          <a:prstGeom prst="roundRect">
            <a:avLst>
              <a:gd name="adj" fmla="val 6740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0"/>
          <p:cNvSpPr/>
          <p:nvPr/>
        </p:nvSpPr>
        <p:spPr>
          <a:xfrm>
            <a:off x="793614" y="3337407"/>
            <a:ext cx="2218800" cy="441000"/>
          </a:xfrm>
          <a:prstGeom prst="roundRect">
            <a:avLst>
              <a:gd name="adj" fmla="val 674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0"/>
          <p:cNvSpPr txBox="1">
            <a:spLocks noGrp="1"/>
          </p:cNvSpPr>
          <p:nvPr>
            <p:ph type="title"/>
          </p:nvPr>
        </p:nvSpPr>
        <p:spPr>
          <a:xfrm>
            <a:off x="882117" y="3294056"/>
            <a:ext cx="206015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위메프" panose="020B0600000101010101" pitchFamily="50" charset="-127"/>
                <a:ea typeface="위메프" panose="020B0600000101010101" pitchFamily="50" charset="-127"/>
              </a:rPr>
              <a:t>안드로이드 스튜디오</a:t>
            </a:r>
            <a:endParaRPr sz="1800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877" name="Google Shape;877;p50"/>
          <p:cNvSpPr txBox="1">
            <a:spLocks noGrp="1"/>
          </p:cNvSpPr>
          <p:nvPr>
            <p:ph type="title" idx="2"/>
          </p:nvPr>
        </p:nvSpPr>
        <p:spPr>
          <a:xfrm>
            <a:off x="3722258" y="3294056"/>
            <a:ext cx="16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</a:t>
            </a:r>
            <a:endParaRPr dirty="0"/>
          </a:p>
        </p:txBody>
      </p:sp>
      <p:sp>
        <p:nvSpPr>
          <p:cNvPr id="878" name="Google Shape;878;p50"/>
          <p:cNvSpPr/>
          <p:nvPr/>
        </p:nvSpPr>
        <p:spPr>
          <a:xfrm>
            <a:off x="6131793" y="3337407"/>
            <a:ext cx="2218800" cy="4410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50"/>
          <p:cNvSpPr txBox="1">
            <a:spLocks noGrp="1"/>
          </p:cNvSpPr>
          <p:nvPr>
            <p:ph type="subTitle" idx="1"/>
          </p:nvPr>
        </p:nvSpPr>
        <p:spPr>
          <a:xfrm>
            <a:off x="815364" y="384063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" panose="020B0600000101010101" pitchFamily="50" charset="-127"/>
                <a:ea typeface="위메프" panose="020B0600000101010101" pitchFamily="50" charset="-127"/>
              </a:rPr>
              <a:t>어플리케이션 개발 </a:t>
            </a:r>
            <a:r>
              <a:rPr lang="en-US" altLang="ko-KR" dirty="0">
                <a:latin typeface="위메프" panose="020B0600000101010101" pitchFamily="50" charset="-127"/>
                <a:ea typeface="위메프" panose="020B0600000101010101" pitchFamily="50" charset="-127"/>
              </a:rPr>
              <a:t>IDE</a:t>
            </a:r>
          </a:p>
        </p:txBody>
      </p:sp>
      <p:sp>
        <p:nvSpPr>
          <p:cNvPr id="881" name="Google Shape;881;p50"/>
          <p:cNvSpPr txBox="1">
            <a:spLocks noGrp="1"/>
          </p:cNvSpPr>
          <p:nvPr>
            <p:ph type="subTitle" idx="3"/>
          </p:nvPr>
        </p:nvSpPr>
        <p:spPr>
          <a:xfrm>
            <a:off x="3484350" y="384063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" panose="020B0600000101010101" pitchFamily="50" charset="-127"/>
                <a:ea typeface="위메프" panose="020B0600000101010101" pitchFamily="50" charset="-127"/>
              </a:rPr>
              <a:t>오픈소스 프레임워크</a:t>
            </a:r>
            <a:endParaRPr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882" name="Google Shape;882;p50"/>
          <p:cNvSpPr txBox="1">
            <a:spLocks noGrp="1"/>
          </p:cNvSpPr>
          <p:nvPr>
            <p:ph type="title" idx="4"/>
          </p:nvPr>
        </p:nvSpPr>
        <p:spPr>
          <a:xfrm>
            <a:off x="6391447" y="3294056"/>
            <a:ext cx="16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MariaDB</a:t>
            </a:r>
            <a:endParaRPr dirty="0"/>
          </a:p>
        </p:txBody>
      </p:sp>
      <p:sp>
        <p:nvSpPr>
          <p:cNvPr id="883" name="Google Shape;883;p50"/>
          <p:cNvSpPr txBox="1">
            <a:spLocks noGrp="1"/>
          </p:cNvSpPr>
          <p:nvPr>
            <p:ph type="subTitle" idx="5"/>
          </p:nvPr>
        </p:nvSpPr>
        <p:spPr>
          <a:xfrm>
            <a:off x="6153543" y="384063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위메프" panose="020B0600000101010101" pitchFamily="50" charset="-127"/>
                <a:ea typeface="위메프" panose="020B0600000101010101" pitchFamily="50" charset="-127"/>
              </a:rPr>
              <a:t>관계형 데이터 베이스</a:t>
            </a:r>
            <a:endParaRPr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4" name="Google Shape;463;p33">
            <a:extLst>
              <a:ext uri="{FF2B5EF4-FFF2-40B4-BE49-F238E27FC236}">
                <a16:creationId xmlns:a16="http://schemas.microsoft.com/office/drawing/2014/main" id="{F129B22B-B18E-477A-AEE4-A303ED994EC0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개발 플랫폼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D64E78C-0665-4D5F-9DB2-B8955809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26" y="1814744"/>
            <a:ext cx="2126976" cy="896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18A8EB-C89E-487F-8243-65548483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933" y="1534894"/>
            <a:ext cx="1900134" cy="1410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1DD5DD-7FE5-4929-95DD-680B23FEF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869" y="1814744"/>
            <a:ext cx="2554648" cy="962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61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Use Case</a:t>
            </a:r>
            <a:endParaRPr lang="ko-KR" altLang="en-US" sz="2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Google Shape;520;p36">
            <a:extLst>
              <a:ext uri="{FF2B5EF4-FFF2-40B4-BE49-F238E27FC236}">
                <a16:creationId xmlns:a16="http://schemas.microsoft.com/office/drawing/2014/main" id="{9BECE10B-BFC0-425C-A101-72843F019A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99997" y="4021839"/>
            <a:ext cx="5388900" cy="398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입출고 및 재고 현황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Use Case</a:t>
            </a:r>
            <a:endParaRPr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52CE58-429B-48E3-BA4D-70B12819C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9" y="1507704"/>
            <a:ext cx="3884448" cy="2234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Google Shape;520;p36">
            <a:extLst>
              <a:ext uri="{FF2B5EF4-FFF2-40B4-BE49-F238E27FC236}">
                <a16:creationId xmlns:a16="http://schemas.microsoft.com/office/drawing/2014/main" id="{DBD5065B-A2A2-4347-A7EA-594414C85ED1}"/>
              </a:ext>
            </a:extLst>
          </p:cNvPr>
          <p:cNvSpPr txBox="1">
            <a:spLocks/>
          </p:cNvSpPr>
          <p:nvPr/>
        </p:nvSpPr>
        <p:spPr>
          <a:xfrm>
            <a:off x="3938082" y="3993369"/>
            <a:ext cx="5388900" cy="3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ko-KR" altLang="en-US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입출고 및 반품 등록 </a:t>
            </a:r>
            <a:r>
              <a:rPr lang="en-US" altLang="ko-KR" dirty="0">
                <a:solidFill>
                  <a:schemeClr val="tx1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Use Case</a:t>
            </a:r>
            <a:endParaRPr lang="ko-KR" altLang="en-US" dirty="0">
              <a:solidFill>
                <a:schemeClr val="tx1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E725E5-B50B-413D-9B94-CF300381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294" y="1487200"/>
            <a:ext cx="3718477" cy="2261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53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3;p33">
            <a:extLst>
              <a:ext uri="{FF2B5EF4-FFF2-40B4-BE49-F238E27FC236}">
                <a16:creationId xmlns:a16="http://schemas.microsoft.com/office/drawing/2014/main" id="{969930FA-AF22-4BCE-894C-BB3FD32901D5}"/>
              </a:ext>
            </a:extLst>
          </p:cNvPr>
          <p:cNvSpPr txBox="1">
            <a:spLocks/>
          </p:cNvSpPr>
          <p:nvPr/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arela Round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2800" dirty="0">
                <a:latin typeface="위메프 Bold" panose="020B0600000101010101" pitchFamily="50" charset="-127"/>
                <a:ea typeface="위메프 Bold" panose="020B0600000101010101" pitchFamily="50" charset="-127"/>
              </a:rPr>
              <a:t>Class Diagram</a:t>
            </a:r>
            <a:endParaRPr lang="ko-KR" altLang="en-US" sz="28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EF6B0E7-7CEA-4B8A-B50F-4200BF59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1" y="331893"/>
            <a:ext cx="5817672" cy="4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01A2C3-5BAB-4313-BC44-61E502C5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2B2FDF-DB19-401B-A6BE-4BB0A716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2" y="1309877"/>
            <a:ext cx="7626773" cy="3133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228090"/>
      </p:ext>
    </p:extLst>
  </p:cSld>
  <p:clrMapOvr>
    <a:masterClrMapping/>
  </p:clrMapOvr>
</p:sld>
</file>

<file path=ppt/theme/theme1.xml><?xml version="1.0" encoding="utf-8"?>
<a:theme xmlns:a="http://schemas.openxmlformats.org/drawingml/2006/main" name="Kuman Business Meeting by Slidesgo">
  <a:themeElements>
    <a:clrScheme name="Simple Light">
      <a:dk1>
        <a:srgbClr val="2D2E27"/>
      </a:dk1>
      <a:lt1>
        <a:srgbClr val="FFD966"/>
      </a:lt1>
      <a:dk2>
        <a:srgbClr val="595959"/>
      </a:dk2>
      <a:lt2>
        <a:srgbClr val="F6F2E3"/>
      </a:lt2>
      <a:accent1>
        <a:srgbClr val="E4AB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658</Words>
  <Application>Microsoft Office PowerPoint</Application>
  <PresentationFormat>화면 슬라이드 쇼(16:9)</PresentationFormat>
  <Paragraphs>204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Arial</vt:lpstr>
      <vt:lpstr>한컴돋움</vt:lpstr>
      <vt:lpstr>Wingdings</vt:lpstr>
      <vt:lpstr>맑은 고딕</vt:lpstr>
      <vt:lpstr>Lato</vt:lpstr>
      <vt:lpstr>바탕</vt:lpstr>
      <vt:lpstr>위메프 Bold</vt:lpstr>
      <vt:lpstr>Varela Round</vt:lpstr>
      <vt:lpstr>HY신명조</vt:lpstr>
      <vt:lpstr>위메프</vt:lpstr>
      <vt:lpstr>Bebas Neue</vt:lpstr>
      <vt:lpstr>Kuman Business Meeting by Slidesgo</vt:lpstr>
      <vt:lpstr>자재관리(PDA) 개발/연구</vt:lpstr>
      <vt:lpstr>프로젝트  분석 및 설계내용</vt:lpstr>
      <vt:lpstr>01</vt:lpstr>
      <vt:lpstr>ERP (전산적 자원 관리)</vt:lpstr>
      <vt:lpstr>자재 관리 프로그램</vt:lpstr>
      <vt:lpstr>프로그램 핵심 기능</vt:lpstr>
      <vt:lpstr>안드로이드 스튜디오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참고문헌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자재관리(PDA) 개발/연구</dc:title>
  <dc:creator>권동영</dc:creator>
  <cp:lastModifiedBy>nahyeog.kim@gmail.com</cp:lastModifiedBy>
  <cp:revision>24</cp:revision>
  <dcterms:modified xsi:type="dcterms:W3CDTF">2021-11-02T11:27:11Z</dcterms:modified>
</cp:coreProperties>
</file>